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D2C53-875B-4985-BC50-A95B163758FF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4099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75692-66DE-4730-A06D-4DC16A4B25D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626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C1AC3-8EF8-4009-ADA9-64D8962973F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00102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37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08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85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97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76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99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9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E3927-86D4-463D-A070-808055C1BBC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51890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22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20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9C59B-E274-4228-B88C-A380A6382BB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386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C33D9-F965-4776-916F-E6F5E1F2310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4226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C0002-5794-4FA5-AE01-833D35C3490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8316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5A109-896E-4665-9F82-871447E4FC7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1054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575AD-9E5F-4528-8647-2F2EF7DE47A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3959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903CD-F62D-4291-8A16-7FA556DF1E1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65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EDBB0-B67A-40E8-B3A6-D74F676A9CB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7327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742CEF-A7BD-4B49-AD12-7BA6C8D5A214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34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11/08/2015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34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799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1000" r="-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1763713" y="404813"/>
            <a:ext cx="6696075" cy="801687"/>
          </a:xfrm>
        </p:spPr>
        <p:txBody>
          <a:bodyPr>
            <a:normAutofit/>
          </a:bodyPr>
          <a:lstStyle/>
          <a:p>
            <a:pPr algn="r" eaLnBrk="1" hangingPunct="1"/>
            <a:r>
              <a:rPr lang="es-ES" altLang="es-US" sz="2200" b="1" i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Escritura y pre-escritura</a:t>
            </a:r>
            <a:r>
              <a:rPr lang="es-ES" altLang="es-US" sz="1800" b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US" sz="1800" b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US" sz="13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Idrobo</a:t>
            </a:r>
            <a:r>
              <a:rPr lang="es-ES" altLang="es-US" sz="8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07504" y="1484784"/>
            <a:ext cx="1656209" cy="4608041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s-ES" altLang="es-US" sz="15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Palabras Clave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Proceso de escritura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 escritura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Escritura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Párrafos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Macro estructura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 estructura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Cohesión y Coherencia </a:t>
            </a:r>
            <a:endParaRPr lang="es-ES_tradnl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Escritura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Teoría</a:t>
            </a:r>
            <a:endParaRPr lang="x-none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ClrTx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2051720" y="2996952"/>
            <a:ext cx="6552729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altLang="es-US" sz="2000" b="1" i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Descripción</a:t>
            </a:r>
          </a:p>
          <a:p>
            <a:pPr marL="0" indent="0" algn="just" fontAlgn="auto">
              <a:spcAft>
                <a:spcPts val="1200"/>
              </a:spcAft>
              <a:buNone/>
            </a:pPr>
            <a:r>
              <a:rPr lang="es-E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objetivo 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s-E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este documento es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brindar</a:t>
            </a:r>
            <a:r>
              <a:rPr lang="es-ES_tradn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través de mapas conceptuales,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una guía </a:t>
            </a:r>
            <a:r>
              <a:rPr lang="es-ES_tradn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completa y rigurosa 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proceso de </a:t>
            </a:r>
            <a:r>
              <a:rPr lang="es-ES_tradnl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preescritura</a:t>
            </a:r>
            <a:r>
              <a:rPr lang="es-ES_tradn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escritura</a:t>
            </a:r>
            <a:r>
              <a:rPr lang="es-ES_tradn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−desde el acopio de ideas y la planeación de la estructura </a:t>
            </a:r>
            <a:r>
              <a:rPr lang="es-ES_tradnl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ideativa</a:t>
            </a:r>
            <a:r>
              <a:rPr lang="es-ES_tradn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hasta el desarrollo de las microestructuras−,</a:t>
            </a:r>
            <a:r>
              <a:rPr lang="x-none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que el estudiante mejore sus capacidades de producción textual.</a:t>
            </a:r>
          </a:p>
          <a:p>
            <a:pPr algn="just"/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971600" y="6237312"/>
            <a:ext cx="7632848" cy="504801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work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under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Attribution-NonCommercial-NoDerivatives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4.0 International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. To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view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copy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of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visit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http://creativecommons.org/licenses/by-nc-nd/4.0/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send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letter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to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PO Box 1866, Mountain View, CA 94042, USA.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83750" y="1262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/>
            <a:r>
              <a:rPr lang="es-MX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Editor </a:t>
            </a:r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Rodríguez Calle</a:t>
            </a:r>
            <a:r>
              <a:rPr lang="es-ES" altLang="es-US" sz="6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de publicación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de 2015</a:t>
            </a:r>
            <a:endParaRPr lang="es-ES" altLang="es-US" sz="1200" b="0" i="1" dirty="0">
              <a:solidFill>
                <a:srgbClr val="16161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006975" y="569271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1James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</a:rPr>
              <a:t>Idrobo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, Cali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x-none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idrojojames@gmail.com </a:t>
            </a:r>
            <a:endParaRPr lang="es-CO" sz="10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2James Rodríguez: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, Cali.  jamesroca@gmail.com</a:t>
            </a:r>
            <a:endParaRPr lang="es-US" sz="1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7504" y="4968134"/>
            <a:ext cx="13681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Dependencia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académica: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Escuela de Ciencias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Educación</a:t>
            </a:r>
          </a:p>
          <a:p>
            <a:endParaRPr lang="es-US" sz="9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 de</a:t>
            </a:r>
            <a:endParaRPr lang="es-US" sz="9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Lenguaje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7" y="4365104"/>
            <a:ext cx="1393574" cy="49378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0" y="3708710"/>
            <a:ext cx="1045311" cy="58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7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2555875" y="404813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EL PROCESO DE LA ESCRITURA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4211638" y="836613"/>
            <a:ext cx="0" cy="4318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635375" y="1341438"/>
            <a:ext cx="11525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ETAPAS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116013" y="1844675"/>
            <a:ext cx="17272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PREESCRITURA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659563" y="1773238"/>
            <a:ext cx="10795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ESCRITURA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214313" y="2500313"/>
            <a:ext cx="2035175" cy="357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Acopio de  información </a:t>
            </a:r>
          </a:p>
          <a:p>
            <a:pPr algn="ctr" eaLnBrk="1" hangingPunct="1"/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2357438" y="2428875"/>
            <a:ext cx="1285875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s-MX" altLang="en-US" sz="1400" b="1">
              <a:solidFill>
                <a:schemeClr val="tx2"/>
              </a:solidFill>
            </a:endParaRPr>
          </a:p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Planeación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4572000" y="2571750"/>
            <a:ext cx="13684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Redacción de</a:t>
            </a:r>
          </a:p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los párrafos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6300788" y="2636838"/>
            <a:ext cx="10080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Revisión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7667625" y="2636838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Present. Final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1187450" y="3357563"/>
            <a:ext cx="12969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600" b="1">
                <a:solidFill>
                  <a:schemeClr val="tx2"/>
                </a:solidFill>
              </a:rPr>
              <a:t>SELECCIÓN</a:t>
            </a:r>
            <a:endParaRPr lang="es-ES" altLang="en-US" sz="1600" b="1">
              <a:solidFill>
                <a:schemeClr val="tx2"/>
              </a:solidFill>
            </a:endParaRP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2843213" y="3357563"/>
            <a:ext cx="165735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600" b="1">
                <a:solidFill>
                  <a:schemeClr val="tx2"/>
                </a:solidFill>
              </a:rPr>
              <a:t>ORGANIZACIÓN</a:t>
            </a:r>
            <a:endParaRPr lang="es-ES" altLang="en-US" sz="1600" b="1">
              <a:solidFill>
                <a:schemeClr val="tx2"/>
              </a:solidFill>
            </a:endParaRP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 flipV="1">
            <a:off x="1619250" y="1557338"/>
            <a:ext cx="20161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 flipV="1">
            <a:off x="4787900" y="1557338"/>
            <a:ext cx="23050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V="1">
            <a:off x="857250" y="2205038"/>
            <a:ext cx="1049338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1979613" y="2205038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 flipV="1">
            <a:off x="1763713" y="2924175"/>
            <a:ext cx="10080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2987675" y="2924175"/>
            <a:ext cx="576263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 flipV="1">
            <a:off x="5286375" y="2286000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2" name="Line 21"/>
          <p:cNvSpPr>
            <a:spLocks noChangeShapeType="1"/>
          </p:cNvSpPr>
          <p:nvPr/>
        </p:nvSpPr>
        <p:spPr bwMode="auto">
          <a:xfrm flipV="1">
            <a:off x="6948488" y="2133600"/>
            <a:ext cx="1444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 flipV="1">
            <a:off x="7164388" y="2133600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1476375" y="4292600"/>
            <a:ext cx="1150938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Ideas</a:t>
            </a:r>
          </a:p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Secundarias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5003800" y="3357563"/>
            <a:ext cx="10810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Gramatical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36" name="Rectangle 25"/>
          <p:cNvSpPr>
            <a:spLocks noChangeArrowheads="1"/>
          </p:cNvSpPr>
          <p:nvPr/>
        </p:nvSpPr>
        <p:spPr bwMode="auto">
          <a:xfrm>
            <a:off x="250825" y="4292600"/>
            <a:ext cx="1081088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Ideas</a:t>
            </a:r>
          </a:p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Principales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 flipV="1">
            <a:off x="684213" y="36449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 flipH="1" flipV="1">
            <a:off x="1835150" y="3644900"/>
            <a:ext cx="433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714375" y="52117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Jerarquización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40" name="Rectangle 29"/>
          <p:cNvSpPr>
            <a:spLocks noChangeArrowheads="1"/>
          </p:cNvSpPr>
          <p:nvPr/>
        </p:nvSpPr>
        <p:spPr bwMode="auto">
          <a:xfrm>
            <a:off x="6300788" y="3357563"/>
            <a:ext cx="11509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Ortográfica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41" name="Rectangle 30"/>
          <p:cNvSpPr>
            <a:spLocks noChangeArrowheads="1"/>
          </p:cNvSpPr>
          <p:nvPr/>
        </p:nvSpPr>
        <p:spPr bwMode="auto">
          <a:xfrm>
            <a:off x="2705100" y="4357688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Mapas</a:t>
            </a:r>
          </a:p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Conceptuales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42" name="Rectangle 31"/>
          <p:cNvSpPr>
            <a:spLocks noChangeArrowheads="1"/>
          </p:cNvSpPr>
          <p:nvPr/>
        </p:nvSpPr>
        <p:spPr bwMode="auto">
          <a:xfrm>
            <a:off x="4716463" y="4221163"/>
            <a:ext cx="20161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Esquema temático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43" name="Rectangle 32"/>
          <p:cNvSpPr>
            <a:spLocks noChangeArrowheads="1"/>
          </p:cNvSpPr>
          <p:nvPr/>
        </p:nvSpPr>
        <p:spPr bwMode="auto">
          <a:xfrm>
            <a:off x="7596188" y="3357563"/>
            <a:ext cx="12954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Estilística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44" name="Rectangle 33"/>
          <p:cNvSpPr>
            <a:spLocks noChangeArrowheads="1"/>
          </p:cNvSpPr>
          <p:nvPr/>
        </p:nvSpPr>
        <p:spPr bwMode="auto">
          <a:xfrm>
            <a:off x="2643188" y="5283200"/>
            <a:ext cx="14414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Diseño arbóreo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45" name="Line 34"/>
          <p:cNvSpPr>
            <a:spLocks noChangeShapeType="1"/>
          </p:cNvSpPr>
          <p:nvPr/>
        </p:nvSpPr>
        <p:spPr bwMode="auto">
          <a:xfrm flipV="1">
            <a:off x="3203575" y="3716338"/>
            <a:ext cx="3603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6" name="Line 35"/>
          <p:cNvSpPr>
            <a:spLocks noChangeShapeType="1"/>
          </p:cNvSpPr>
          <p:nvPr/>
        </p:nvSpPr>
        <p:spPr bwMode="auto">
          <a:xfrm flipH="1" flipV="1">
            <a:off x="3563938" y="3716338"/>
            <a:ext cx="18002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7" name="Rectangle 36"/>
          <p:cNvSpPr>
            <a:spLocks noChangeArrowheads="1"/>
          </p:cNvSpPr>
          <p:nvPr/>
        </p:nvSpPr>
        <p:spPr bwMode="auto">
          <a:xfrm>
            <a:off x="7500938" y="5214938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Cuantificación de</a:t>
            </a:r>
          </a:p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los párrafos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48" name="Rectangle 37"/>
          <p:cNvSpPr>
            <a:spLocks noChangeArrowheads="1"/>
          </p:cNvSpPr>
          <p:nvPr/>
        </p:nvSpPr>
        <p:spPr bwMode="auto">
          <a:xfrm>
            <a:off x="5715000" y="5214938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Nomencladores</a:t>
            </a:r>
          </a:p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decimales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49" name="Rectangle 38"/>
          <p:cNvSpPr>
            <a:spLocks noChangeArrowheads="1"/>
          </p:cNvSpPr>
          <p:nvPr/>
        </p:nvSpPr>
        <p:spPr bwMode="auto">
          <a:xfrm>
            <a:off x="4286250" y="5286375"/>
            <a:ext cx="12969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>
                <a:solidFill>
                  <a:schemeClr val="tx2"/>
                </a:solidFill>
              </a:rPr>
              <a:t>Jerarquización</a:t>
            </a:r>
            <a:endParaRPr lang="es-ES" altLang="en-US" sz="1400" b="1">
              <a:solidFill>
                <a:schemeClr val="tx2"/>
              </a:solidFill>
            </a:endParaRPr>
          </a:p>
        </p:txBody>
      </p:sp>
      <p:sp>
        <p:nvSpPr>
          <p:cNvPr id="13350" name="Line 39"/>
          <p:cNvSpPr>
            <a:spLocks noChangeShapeType="1"/>
          </p:cNvSpPr>
          <p:nvPr/>
        </p:nvSpPr>
        <p:spPr bwMode="auto">
          <a:xfrm flipH="1">
            <a:off x="1428750" y="4714875"/>
            <a:ext cx="1714500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1" name="Line 40"/>
          <p:cNvSpPr>
            <a:spLocks noChangeShapeType="1"/>
          </p:cNvSpPr>
          <p:nvPr/>
        </p:nvSpPr>
        <p:spPr bwMode="auto">
          <a:xfrm>
            <a:off x="3143250" y="4714875"/>
            <a:ext cx="214313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2" name="Line 41"/>
          <p:cNvSpPr>
            <a:spLocks noChangeShapeType="1"/>
          </p:cNvSpPr>
          <p:nvPr/>
        </p:nvSpPr>
        <p:spPr bwMode="auto">
          <a:xfrm flipH="1">
            <a:off x="5000625" y="4581525"/>
            <a:ext cx="50800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3" name="Line 42"/>
          <p:cNvSpPr>
            <a:spLocks noChangeShapeType="1"/>
          </p:cNvSpPr>
          <p:nvPr/>
        </p:nvSpPr>
        <p:spPr bwMode="auto">
          <a:xfrm>
            <a:off x="5715000" y="4572000"/>
            <a:ext cx="571500" cy="642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4" name="Line 43"/>
          <p:cNvSpPr>
            <a:spLocks noChangeShapeType="1"/>
          </p:cNvSpPr>
          <p:nvPr/>
        </p:nvSpPr>
        <p:spPr bwMode="auto">
          <a:xfrm>
            <a:off x="5857875" y="4572000"/>
            <a:ext cx="2000250" cy="642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5" name="Line 44"/>
          <p:cNvSpPr>
            <a:spLocks noChangeShapeType="1"/>
          </p:cNvSpPr>
          <p:nvPr/>
        </p:nvSpPr>
        <p:spPr bwMode="auto">
          <a:xfrm flipV="1">
            <a:off x="5580063" y="2997200"/>
            <a:ext cx="11525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6" name="Line 45"/>
          <p:cNvSpPr>
            <a:spLocks noChangeShapeType="1"/>
          </p:cNvSpPr>
          <p:nvPr/>
        </p:nvSpPr>
        <p:spPr bwMode="auto">
          <a:xfrm flipH="1" flipV="1">
            <a:off x="6732588" y="2997200"/>
            <a:ext cx="714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7" name="Line 46"/>
          <p:cNvSpPr>
            <a:spLocks noChangeShapeType="1"/>
          </p:cNvSpPr>
          <p:nvPr/>
        </p:nvSpPr>
        <p:spPr bwMode="auto">
          <a:xfrm>
            <a:off x="6732588" y="2997200"/>
            <a:ext cx="15843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572135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MX" altLang="en-US" sz="1800" b="1" smtClean="0"/>
              <a:t>TEXTO (Tema General</a:t>
            </a:r>
            <a:r>
              <a:rPr lang="es-MX" altLang="en-US" sz="1600" b="1" smtClean="0"/>
              <a:t>)</a:t>
            </a:r>
          </a:p>
          <a:p>
            <a:pPr eaLnBrk="1" hangingPunct="1">
              <a:buFontTx/>
              <a:buNone/>
            </a:pPr>
            <a:endParaRPr lang="es-MX" altLang="en-US" sz="1600" b="1" smtClean="0"/>
          </a:p>
          <a:p>
            <a:pPr eaLnBrk="1" hangingPunct="1">
              <a:buFontTx/>
              <a:buNone/>
            </a:pPr>
            <a:endParaRPr lang="es-MX" altLang="en-US" sz="1600" b="1" smtClean="0"/>
          </a:p>
          <a:p>
            <a:pPr eaLnBrk="1" hangingPunct="1">
              <a:buFontTx/>
              <a:buNone/>
            </a:pPr>
            <a:endParaRPr lang="es-ES" altLang="en-US" sz="1600" b="1" smtClean="0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68313" y="1196975"/>
            <a:ext cx="9350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Subtema 1</a:t>
            </a:r>
            <a:endParaRPr lang="es-ES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771775" y="1989138"/>
            <a:ext cx="64928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Ídem</a:t>
            </a:r>
            <a:endParaRPr lang="es-ES" altLang="en-US" sz="140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003800" y="1196975"/>
            <a:ext cx="9366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Subtema 5</a:t>
            </a:r>
            <a:endParaRPr lang="es-ES" altLang="en-US" sz="140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851275" y="1196975"/>
            <a:ext cx="10080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Subtema 4</a:t>
            </a:r>
            <a:endParaRPr lang="es-ES" altLang="en-US" sz="140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700338" y="1196975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Subtema 3</a:t>
            </a:r>
            <a:endParaRPr lang="es-ES" altLang="en-US" sz="140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1547813" y="1196975"/>
            <a:ext cx="9350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Subtema 2</a:t>
            </a:r>
            <a:endParaRPr lang="es-ES" altLang="en-US" sz="140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1763713" y="1989138"/>
            <a:ext cx="64770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Ídem</a:t>
            </a:r>
            <a:endParaRPr lang="es-ES" altLang="en-US" sz="1400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68313" y="1916113"/>
            <a:ext cx="8636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s-MX" altLang="en-US" sz="1400"/>
          </a:p>
          <a:p>
            <a:pPr algn="ctr" eaLnBrk="1" hangingPunct="1"/>
            <a:endParaRPr lang="es-MX" altLang="en-US" sz="1400"/>
          </a:p>
          <a:p>
            <a:pPr algn="ctr" eaLnBrk="1" hangingPunct="1"/>
            <a:r>
              <a:rPr lang="es-MX" altLang="en-US" sz="1400"/>
              <a:t>Idea(s)</a:t>
            </a:r>
          </a:p>
          <a:p>
            <a:pPr algn="ctr" eaLnBrk="1" hangingPunct="1"/>
            <a:r>
              <a:rPr lang="es-MX" altLang="en-US" sz="1400"/>
              <a:t>principales</a:t>
            </a:r>
          </a:p>
          <a:p>
            <a:pPr algn="ctr" eaLnBrk="1" hangingPunct="1"/>
            <a:endParaRPr lang="es-MX" altLang="en-US" sz="1400"/>
          </a:p>
          <a:p>
            <a:pPr algn="ctr" eaLnBrk="1" hangingPunct="1"/>
            <a:endParaRPr lang="es-ES" altLang="en-US" sz="140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1116013" y="5229225"/>
            <a:ext cx="12239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Idea(s)</a:t>
            </a:r>
          </a:p>
          <a:p>
            <a:pPr algn="ctr" eaLnBrk="1" hangingPunct="1"/>
            <a:r>
              <a:rPr lang="es-MX" altLang="en-US" sz="1400"/>
              <a:t>Principal(es)</a:t>
            </a:r>
            <a:endParaRPr lang="es-ES" altLang="en-US" sz="1400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2987675" y="3500438"/>
            <a:ext cx="172878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800" b="1" dirty="0"/>
              <a:t>COHESIÓN</a:t>
            </a:r>
            <a:endParaRPr lang="es-ES" altLang="en-US" sz="18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39750" y="3068638"/>
            <a:ext cx="8636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Uno o más</a:t>
            </a:r>
          </a:p>
          <a:p>
            <a:pPr algn="ctr" eaLnBrk="1" hangingPunct="1"/>
            <a:r>
              <a:rPr lang="es-MX" altLang="en-US" sz="1400"/>
              <a:t>párrafos</a:t>
            </a:r>
            <a:endParaRPr lang="es-ES" altLang="en-US" sz="140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6084888" y="1196975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600"/>
              <a:t>…..</a:t>
            </a:r>
            <a:endParaRPr lang="es-ES" altLang="en-US" sz="1600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6877050" y="908050"/>
            <a:ext cx="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 flipH="1">
            <a:off x="6659563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 flipH="1">
            <a:off x="6659563" y="9080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5003800" y="1989138"/>
            <a:ext cx="64770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Ídem</a:t>
            </a:r>
            <a:endParaRPr lang="es-ES" altLang="en-US" sz="1400"/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3851275" y="1989138"/>
            <a:ext cx="64770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Ídem</a:t>
            </a:r>
            <a:endParaRPr lang="es-ES" altLang="en-US" sz="1400"/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1763713" y="2708275"/>
            <a:ext cx="5762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Ídem</a:t>
            </a:r>
            <a:endParaRPr lang="es-ES" altLang="en-US" sz="1400"/>
          </a:p>
        </p:txBody>
      </p:sp>
      <p:sp>
        <p:nvSpPr>
          <p:cNvPr id="14356" name="Rectangle 21"/>
          <p:cNvSpPr>
            <a:spLocks noChangeArrowheads="1"/>
          </p:cNvSpPr>
          <p:nvPr/>
        </p:nvSpPr>
        <p:spPr bwMode="auto">
          <a:xfrm>
            <a:off x="2987675" y="4149725"/>
            <a:ext cx="19431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800" b="1"/>
              <a:t>PÁRRAFOS</a:t>
            </a:r>
            <a:endParaRPr lang="es-ES" altLang="en-US" sz="1800" b="1"/>
          </a:p>
        </p:txBody>
      </p:sp>
      <p:sp>
        <p:nvSpPr>
          <p:cNvPr id="14357" name="Rectangle 22"/>
          <p:cNvSpPr>
            <a:spLocks noChangeArrowheads="1"/>
          </p:cNvSpPr>
          <p:nvPr/>
        </p:nvSpPr>
        <p:spPr bwMode="auto">
          <a:xfrm>
            <a:off x="5076825" y="2708275"/>
            <a:ext cx="5762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Ídem</a:t>
            </a:r>
            <a:endParaRPr lang="es-ES" altLang="en-US" sz="1400"/>
          </a:p>
        </p:txBody>
      </p:sp>
      <p:sp>
        <p:nvSpPr>
          <p:cNvPr id="14358" name="Rectangle 23"/>
          <p:cNvSpPr>
            <a:spLocks noChangeArrowheads="1"/>
          </p:cNvSpPr>
          <p:nvPr/>
        </p:nvSpPr>
        <p:spPr bwMode="auto">
          <a:xfrm>
            <a:off x="3851275" y="2708275"/>
            <a:ext cx="6492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Ídem</a:t>
            </a:r>
            <a:endParaRPr lang="es-ES" altLang="en-US" sz="1400"/>
          </a:p>
        </p:txBody>
      </p:sp>
      <p:sp>
        <p:nvSpPr>
          <p:cNvPr id="14359" name="Rectangle 24"/>
          <p:cNvSpPr>
            <a:spLocks noChangeArrowheads="1"/>
          </p:cNvSpPr>
          <p:nvPr/>
        </p:nvSpPr>
        <p:spPr bwMode="auto">
          <a:xfrm>
            <a:off x="2771775" y="2708275"/>
            <a:ext cx="6492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Ídem</a:t>
            </a:r>
            <a:endParaRPr lang="es-ES" altLang="en-US" sz="1400"/>
          </a:p>
        </p:txBody>
      </p:sp>
      <p:sp>
        <p:nvSpPr>
          <p:cNvPr id="14360" name="Rectangle 25"/>
          <p:cNvSpPr>
            <a:spLocks noChangeArrowheads="1"/>
          </p:cNvSpPr>
          <p:nvPr/>
        </p:nvSpPr>
        <p:spPr bwMode="auto">
          <a:xfrm>
            <a:off x="3132138" y="5589588"/>
            <a:ext cx="1511300" cy="430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 b="1"/>
              <a:t>COHERENCIA</a:t>
            </a:r>
            <a:endParaRPr lang="es-ES" altLang="en-US" sz="1400" b="1"/>
          </a:p>
        </p:txBody>
      </p:sp>
      <p:sp>
        <p:nvSpPr>
          <p:cNvPr id="14361" name="Rectangle 26"/>
          <p:cNvSpPr>
            <a:spLocks noChangeArrowheads="1"/>
          </p:cNvSpPr>
          <p:nvPr/>
        </p:nvSpPr>
        <p:spPr bwMode="auto">
          <a:xfrm>
            <a:off x="5219700" y="5229225"/>
            <a:ext cx="13684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400"/>
              <a:t>Idea(s)</a:t>
            </a:r>
          </a:p>
          <a:p>
            <a:pPr algn="ctr" eaLnBrk="1" hangingPunct="1"/>
            <a:r>
              <a:rPr lang="es-MX" altLang="en-US" sz="1400"/>
              <a:t>Secundaria(s)</a:t>
            </a:r>
            <a:endParaRPr lang="es-ES" altLang="en-US" sz="1400"/>
          </a:p>
        </p:txBody>
      </p:sp>
      <p:sp>
        <p:nvSpPr>
          <p:cNvPr id="14362" name="Rectangle 27"/>
          <p:cNvSpPr>
            <a:spLocks noChangeArrowheads="1"/>
          </p:cNvSpPr>
          <p:nvPr/>
        </p:nvSpPr>
        <p:spPr bwMode="auto">
          <a:xfrm>
            <a:off x="2987675" y="4724400"/>
            <a:ext cx="16557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600"/>
              <a:t>Microestructuras</a:t>
            </a:r>
            <a:endParaRPr lang="es-ES" altLang="en-US" sz="1600"/>
          </a:p>
        </p:txBody>
      </p:sp>
      <p:sp>
        <p:nvSpPr>
          <p:cNvPr id="14363" name="Line 28"/>
          <p:cNvSpPr>
            <a:spLocks noChangeShapeType="1"/>
          </p:cNvSpPr>
          <p:nvPr/>
        </p:nvSpPr>
        <p:spPr bwMode="auto">
          <a:xfrm>
            <a:off x="900113" y="1557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4" name="Line 29"/>
          <p:cNvSpPr>
            <a:spLocks noChangeShapeType="1"/>
          </p:cNvSpPr>
          <p:nvPr/>
        </p:nvSpPr>
        <p:spPr bwMode="auto">
          <a:xfrm>
            <a:off x="900113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5" name="Line 30"/>
          <p:cNvSpPr>
            <a:spLocks noChangeShapeType="1"/>
          </p:cNvSpPr>
          <p:nvPr/>
        </p:nvSpPr>
        <p:spPr bwMode="auto">
          <a:xfrm>
            <a:off x="2124075" y="18446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6" name="Line 31"/>
          <p:cNvSpPr>
            <a:spLocks noChangeShapeType="1"/>
          </p:cNvSpPr>
          <p:nvPr/>
        </p:nvSpPr>
        <p:spPr bwMode="auto">
          <a:xfrm>
            <a:off x="1979613" y="15573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7" name="Line 32"/>
          <p:cNvSpPr>
            <a:spLocks noChangeShapeType="1"/>
          </p:cNvSpPr>
          <p:nvPr/>
        </p:nvSpPr>
        <p:spPr bwMode="auto">
          <a:xfrm>
            <a:off x="1979613" y="2349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8" name="Line 33"/>
          <p:cNvSpPr>
            <a:spLocks noChangeShapeType="1"/>
          </p:cNvSpPr>
          <p:nvPr/>
        </p:nvSpPr>
        <p:spPr bwMode="auto">
          <a:xfrm>
            <a:off x="3059113" y="15573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9" name="Line 34"/>
          <p:cNvSpPr>
            <a:spLocks noChangeShapeType="1"/>
          </p:cNvSpPr>
          <p:nvPr/>
        </p:nvSpPr>
        <p:spPr bwMode="auto">
          <a:xfrm>
            <a:off x="3059113" y="2349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0" name="Line 35"/>
          <p:cNvSpPr>
            <a:spLocks noChangeShapeType="1"/>
          </p:cNvSpPr>
          <p:nvPr/>
        </p:nvSpPr>
        <p:spPr bwMode="auto">
          <a:xfrm>
            <a:off x="1042988" y="3716338"/>
            <a:ext cx="230505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1" name="Line 36"/>
          <p:cNvSpPr>
            <a:spLocks noChangeShapeType="1"/>
          </p:cNvSpPr>
          <p:nvPr/>
        </p:nvSpPr>
        <p:spPr bwMode="auto">
          <a:xfrm>
            <a:off x="3779838" y="44370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2" name="Line 37"/>
          <p:cNvSpPr>
            <a:spLocks noChangeShapeType="1"/>
          </p:cNvSpPr>
          <p:nvPr/>
        </p:nvSpPr>
        <p:spPr bwMode="auto">
          <a:xfrm>
            <a:off x="1619250" y="5734050"/>
            <a:ext cx="15128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3" name="Line 38"/>
          <p:cNvSpPr>
            <a:spLocks noChangeShapeType="1"/>
          </p:cNvSpPr>
          <p:nvPr/>
        </p:nvSpPr>
        <p:spPr bwMode="auto">
          <a:xfrm flipV="1">
            <a:off x="1619250" y="4941888"/>
            <a:ext cx="13684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4" name="Line 39"/>
          <p:cNvSpPr>
            <a:spLocks noChangeShapeType="1"/>
          </p:cNvSpPr>
          <p:nvPr/>
        </p:nvSpPr>
        <p:spPr bwMode="auto">
          <a:xfrm>
            <a:off x="4643438" y="4868863"/>
            <a:ext cx="15128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5" name="Line 40"/>
          <p:cNvSpPr>
            <a:spLocks noChangeShapeType="1"/>
          </p:cNvSpPr>
          <p:nvPr/>
        </p:nvSpPr>
        <p:spPr bwMode="auto">
          <a:xfrm flipV="1">
            <a:off x="4643438" y="5805488"/>
            <a:ext cx="11525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6" name="Line 41"/>
          <p:cNvSpPr>
            <a:spLocks noChangeShapeType="1"/>
          </p:cNvSpPr>
          <p:nvPr/>
        </p:nvSpPr>
        <p:spPr bwMode="auto">
          <a:xfrm>
            <a:off x="4140200" y="15573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7" name="Line 42"/>
          <p:cNvSpPr>
            <a:spLocks noChangeShapeType="1"/>
          </p:cNvSpPr>
          <p:nvPr/>
        </p:nvSpPr>
        <p:spPr bwMode="auto">
          <a:xfrm>
            <a:off x="4140200" y="2349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8" name="Line 43"/>
          <p:cNvSpPr>
            <a:spLocks noChangeShapeType="1"/>
          </p:cNvSpPr>
          <p:nvPr/>
        </p:nvSpPr>
        <p:spPr bwMode="auto">
          <a:xfrm>
            <a:off x="5364163" y="15573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9" name="Line 44"/>
          <p:cNvSpPr>
            <a:spLocks noChangeShapeType="1"/>
          </p:cNvSpPr>
          <p:nvPr/>
        </p:nvSpPr>
        <p:spPr bwMode="auto">
          <a:xfrm>
            <a:off x="5292725" y="2349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80" name="Rectangle 45"/>
          <p:cNvSpPr>
            <a:spLocks noChangeArrowheads="1"/>
          </p:cNvSpPr>
          <p:nvPr/>
        </p:nvSpPr>
        <p:spPr bwMode="auto">
          <a:xfrm>
            <a:off x="7019925" y="1989138"/>
            <a:ext cx="17287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n-US" sz="1600" b="1"/>
              <a:t>Macro estructura</a:t>
            </a:r>
            <a:endParaRPr lang="es-ES" alt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255</Words>
  <Application>Microsoft Office PowerPoint</Application>
  <PresentationFormat>Presentación en pantalla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Georgia</vt:lpstr>
      <vt:lpstr>Verdana</vt:lpstr>
      <vt:lpstr>Wingdings</vt:lpstr>
      <vt:lpstr>Diseño predeterminado</vt:lpstr>
      <vt:lpstr>1_Tema de Office</vt:lpstr>
      <vt:lpstr>Escritura y pre-escritura James Idrobo1</vt:lpstr>
      <vt:lpstr>Presentación de PowerPoint</vt:lpstr>
      <vt:lpstr>Presentación de PowerPoint</vt:lpstr>
    </vt:vector>
  </TitlesOfParts>
  <Company>Universidad Icesi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salon</dc:creator>
  <cp:lastModifiedBy>José David Zafra</cp:lastModifiedBy>
  <cp:revision>12</cp:revision>
  <dcterms:created xsi:type="dcterms:W3CDTF">2007-04-24T16:37:38Z</dcterms:created>
  <dcterms:modified xsi:type="dcterms:W3CDTF">2015-08-11T16:49:46Z</dcterms:modified>
</cp:coreProperties>
</file>