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sldIdLst>
    <p:sldId id="277" r:id="rId3"/>
    <p:sldId id="256" r:id="rId4"/>
    <p:sldId id="274" r:id="rId5"/>
    <p:sldId id="257" r:id="rId6"/>
    <p:sldId id="258" r:id="rId7"/>
    <p:sldId id="260" r:id="rId8"/>
    <p:sldId id="261" r:id="rId9"/>
    <p:sldId id="262" r:id="rId10"/>
    <p:sldId id="263" r:id="rId11"/>
    <p:sldId id="264" r:id="rId12"/>
    <p:sldId id="266" r:id="rId13"/>
    <p:sldId id="265" r:id="rId14"/>
    <p:sldId id="268" r:id="rId15"/>
    <p:sldId id="271" r:id="rId16"/>
    <p:sldId id="272" r:id="rId17"/>
    <p:sldId id="273" r:id="rId18"/>
    <p:sldId id="275" r:id="rId19"/>
    <p:sldId id="276" r:id="rId20"/>
    <p:sldId id="270" r:id="rId21"/>
  </p:sldIdLst>
  <p:sldSz cx="9144000" cy="6858000" type="screen4x3"/>
  <p:notesSz cx="6858000" cy="9144000"/>
  <p:defaultTextStyle>
    <a:defPPr>
      <a:defRPr lang="es-ES"/>
    </a:defPPr>
    <a:lvl1pPr algn="l" rtl="0" fontAlgn="base">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b="1"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b="1"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b="1"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b="1"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7EEAD"/>
    <a:srgbClr val="CCFFCC"/>
    <a:srgbClr val="000066"/>
    <a:srgbClr val="660033"/>
    <a:srgbClr val="087690"/>
    <a:srgbClr val="008000"/>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lvl1pPr>
              <a:defRPr/>
            </a:lvl1pPr>
          </a:lstStyle>
          <a:p>
            <a:pPr>
              <a:defRPr/>
            </a:pPr>
            <a:endParaRPr lang="es-ES" altLang="es-CO"/>
          </a:p>
        </p:txBody>
      </p:sp>
      <p:sp>
        <p:nvSpPr>
          <p:cNvPr id="5" name="4 Marcador de pie de página"/>
          <p:cNvSpPr>
            <a:spLocks noGrp="1"/>
          </p:cNvSpPr>
          <p:nvPr>
            <p:ph type="ftr" sz="quarter" idx="11"/>
          </p:nvPr>
        </p:nvSpPr>
        <p:spPr/>
        <p:txBody>
          <a:bodyPr/>
          <a:lstStyle>
            <a:lvl1pPr>
              <a:defRPr/>
            </a:lvl1pPr>
          </a:lstStyle>
          <a:p>
            <a:pPr>
              <a:defRPr/>
            </a:pPr>
            <a:endParaRPr lang="es-ES" altLang="es-CO"/>
          </a:p>
        </p:txBody>
      </p:sp>
      <p:sp>
        <p:nvSpPr>
          <p:cNvPr id="6" name="5 Marcador de número de diapositiva"/>
          <p:cNvSpPr>
            <a:spLocks noGrp="1"/>
          </p:cNvSpPr>
          <p:nvPr>
            <p:ph type="sldNum" sz="quarter" idx="12"/>
          </p:nvPr>
        </p:nvSpPr>
        <p:spPr/>
        <p:txBody>
          <a:bodyPr/>
          <a:lstStyle>
            <a:lvl1pPr>
              <a:defRPr/>
            </a:lvl1pPr>
          </a:lstStyle>
          <a:p>
            <a:fld id="{F697E1F6-BBC8-4D82-984F-46A3211C5F88}" type="slidenum">
              <a:rPr lang="es-ES" altLang="en-US"/>
              <a:pPr/>
              <a:t>‹Nº›</a:t>
            </a:fld>
            <a:endParaRPr lang="es-ES" altLang="en-US"/>
          </a:p>
        </p:txBody>
      </p:sp>
    </p:spTree>
    <p:extLst>
      <p:ext uri="{BB962C8B-B14F-4D97-AF65-F5344CB8AC3E}">
        <p14:creationId xmlns:p14="http://schemas.microsoft.com/office/powerpoint/2010/main" val="4257409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pPr>
              <a:defRPr/>
            </a:pPr>
            <a:endParaRPr lang="es-ES" altLang="es-CO"/>
          </a:p>
        </p:txBody>
      </p:sp>
      <p:sp>
        <p:nvSpPr>
          <p:cNvPr id="5" name="4 Marcador de pie de página"/>
          <p:cNvSpPr>
            <a:spLocks noGrp="1"/>
          </p:cNvSpPr>
          <p:nvPr>
            <p:ph type="ftr" sz="quarter" idx="11"/>
          </p:nvPr>
        </p:nvSpPr>
        <p:spPr/>
        <p:txBody>
          <a:bodyPr/>
          <a:lstStyle>
            <a:lvl1pPr>
              <a:defRPr/>
            </a:lvl1pPr>
          </a:lstStyle>
          <a:p>
            <a:pPr>
              <a:defRPr/>
            </a:pPr>
            <a:endParaRPr lang="es-ES" altLang="es-CO"/>
          </a:p>
        </p:txBody>
      </p:sp>
      <p:sp>
        <p:nvSpPr>
          <p:cNvPr id="6" name="5 Marcador de número de diapositiva"/>
          <p:cNvSpPr>
            <a:spLocks noGrp="1"/>
          </p:cNvSpPr>
          <p:nvPr>
            <p:ph type="sldNum" sz="quarter" idx="12"/>
          </p:nvPr>
        </p:nvSpPr>
        <p:spPr/>
        <p:txBody>
          <a:bodyPr/>
          <a:lstStyle>
            <a:lvl1pPr>
              <a:defRPr/>
            </a:lvl1pPr>
          </a:lstStyle>
          <a:p>
            <a:fld id="{9D8BE0F0-7DAB-4B58-8E68-011FDF4DADBA}" type="slidenum">
              <a:rPr lang="es-ES" altLang="en-US"/>
              <a:pPr/>
              <a:t>‹Nº›</a:t>
            </a:fld>
            <a:endParaRPr lang="es-ES" altLang="en-US"/>
          </a:p>
        </p:txBody>
      </p:sp>
    </p:spTree>
    <p:extLst>
      <p:ext uri="{BB962C8B-B14F-4D97-AF65-F5344CB8AC3E}">
        <p14:creationId xmlns:p14="http://schemas.microsoft.com/office/powerpoint/2010/main" val="699445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pPr>
              <a:defRPr/>
            </a:pPr>
            <a:endParaRPr lang="es-ES" altLang="es-CO"/>
          </a:p>
        </p:txBody>
      </p:sp>
      <p:sp>
        <p:nvSpPr>
          <p:cNvPr id="5" name="4 Marcador de pie de página"/>
          <p:cNvSpPr>
            <a:spLocks noGrp="1"/>
          </p:cNvSpPr>
          <p:nvPr>
            <p:ph type="ftr" sz="quarter" idx="11"/>
          </p:nvPr>
        </p:nvSpPr>
        <p:spPr/>
        <p:txBody>
          <a:bodyPr/>
          <a:lstStyle>
            <a:lvl1pPr>
              <a:defRPr/>
            </a:lvl1pPr>
          </a:lstStyle>
          <a:p>
            <a:pPr>
              <a:defRPr/>
            </a:pPr>
            <a:endParaRPr lang="es-ES" altLang="es-CO"/>
          </a:p>
        </p:txBody>
      </p:sp>
      <p:sp>
        <p:nvSpPr>
          <p:cNvPr id="6" name="5 Marcador de número de diapositiva"/>
          <p:cNvSpPr>
            <a:spLocks noGrp="1"/>
          </p:cNvSpPr>
          <p:nvPr>
            <p:ph type="sldNum" sz="quarter" idx="12"/>
          </p:nvPr>
        </p:nvSpPr>
        <p:spPr/>
        <p:txBody>
          <a:bodyPr/>
          <a:lstStyle>
            <a:lvl1pPr>
              <a:defRPr/>
            </a:lvl1pPr>
          </a:lstStyle>
          <a:p>
            <a:fld id="{6BB3C6D2-6AB1-4A34-A032-716EE0AA970E}" type="slidenum">
              <a:rPr lang="es-ES" altLang="en-US"/>
              <a:pPr/>
              <a:t>‹Nº›</a:t>
            </a:fld>
            <a:endParaRPr lang="es-ES" altLang="en-US"/>
          </a:p>
        </p:txBody>
      </p:sp>
    </p:spTree>
    <p:extLst>
      <p:ext uri="{BB962C8B-B14F-4D97-AF65-F5344CB8AC3E}">
        <p14:creationId xmlns:p14="http://schemas.microsoft.com/office/powerpoint/2010/main" val="41490799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AEF76DDF-00C6-487F-87E9-D885C5A26901}" type="datetimeFigureOut">
              <a:rPr lang="es-CO" smtClean="0">
                <a:solidFill>
                  <a:prstClr val="black">
                    <a:tint val="75000"/>
                  </a:prstClr>
                </a:solidFill>
              </a:rPr>
              <a:pPr/>
              <a:t>11/08/2015</a:t>
            </a:fld>
            <a:endParaRPr lang="es-CO">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0FC2D64-7897-46C5-9DDE-77B37AF68600}"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37025088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AEF76DDF-00C6-487F-87E9-D885C5A26901}" type="datetimeFigureOut">
              <a:rPr lang="es-CO" smtClean="0">
                <a:solidFill>
                  <a:prstClr val="black">
                    <a:tint val="75000"/>
                  </a:prstClr>
                </a:solidFill>
              </a:rPr>
              <a:pPr/>
              <a:t>11/08/2015</a:t>
            </a:fld>
            <a:endParaRPr lang="es-CO">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0FC2D64-7897-46C5-9DDE-77B37AF68600}"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16478068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EF76DDF-00C6-487F-87E9-D885C5A26901}" type="datetimeFigureOut">
              <a:rPr lang="es-CO" smtClean="0">
                <a:solidFill>
                  <a:prstClr val="black">
                    <a:tint val="75000"/>
                  </a:prstClr>
                </a:solidFill>
              </a:rPr>
              <a:pPr/>
              <a:t>11/08/2015</a:t>
            </a:fld>
            <a:endParaRPr lang="es-CO">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0FC2D64-7897-46C5-9DDE-77B37AF68600}"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37729342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AEF76DDF-00C6-487F-87E9-D885C5A26901}" type="datetimeFigureOut">
              <a:rPr lang="es-CO" smtClean="0">
                <a:solidFill>
                  <a:prstClr val="black">
                    <a:tint val="75000"/>
                  </a:prstClr>
                </a:solidFill>
              </a:rPr>
              <a:pPr/>
              <a:t>11/08/2015</a:t>
            </a:fld>
            <a:endParaRPr lang="es-CO">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70FC2D64-7897-46C5-9DDE-77B37AF68600}"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11401022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AEF76DDF-00C6-487F-87E9-D885C5A26901}" type="datetimeFigureOut">
              <a:rPr lang="es-CO" smtClean="0">
                <a:solidFill>
                  <a:prstClr val="black">
                    <a:tint val="75000"/>
                  </a:prstClr>
                </a:solidFill>
              </a:rPr>
              <a:pPr/>
              <a:t>11/08/2015</a:t>
            </a:fld>
            <a:endParaRPr lang="es-CO">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CO">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70FC2D64-7897-46C5-9DDE-77B37AF68600}"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7228883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AEF76DDF-00C6-487F-87E9-D885C5A26901}" type="datetimeFigureOut">
              <a:rPr lang="es-CO" smtClean="0">
                <a:solidFill>
                  <a:prstClr val="black">
                    <a:tint val="75000"/>
                  </a:prstClr>
                </a:solidFill>
              </a:rPr>
              <a:pPr/>
              <a:t>11/08/2015</a:t>
            </a:fld>
            <a:endParaRPr lang="es-CO">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CO">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70FC2D64-7897-46C5-9DDE-77B37AF68600}"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26106185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EF76DDF-00C6-487F-87E9-D885C5A26901}" type="datetimeFigureOut">
              <a:rPr lang="es-CO" smtClean="0">
                <a:solidFill>
                  <a:prstClr val="black">
                    <a:tint val="75000"/>
                  </a:prstClr>
                </a:solidFill>
              </a:rPr>
              <a:pPr/>
              <a:t>11/08/2015</a:t>
            </a:fld>
            <a:endParaRPr lang="es-CO">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CO">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70FC2D64-7897-46C5-9DDE-77B37AF68600}"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29675881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EF76DDF-00C6-487F-87E9-D885C5A26901}" type="datetimeFigureOut">
              <a:rPr lang="es-CO" smtClean="0">
                <a:solidFill>
                  <a:prstClr val="black">
                    <a:tint val="75000"/>
                  </a:prstClr>
                </a:solidFill>
              </a:rPr>
              <a:pPr/>
              <a:t>11/08/2015</a:t>
            </a:fld>
            <a:endParaRPr lang="es-CO">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70FC2D64-7897-46C5-9DDE-77B37AF68600}"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2350413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pPr>
              <a:defRPr/>
            </a:pPr>
            <a:endParaRPr lang="es-ES" altLang="es-CO"/>
          </a:p>
        </p:txBody>
      </p:sp>
      <p:sp>
        <p:nvSpPr>
          <p:cNvPr id="5" name="4 Marcador de pie de página"/>
          <p:cNvSpPr>
            <a:spLocks noGrp="1"/>
          </p:cNvSpPr>
          <p:nvPr>
            <p:ph type="ftr" sz="quarter" idx="11"/>
          </p:nvPr>
        </p:nvSpPr>
        <p:spPr/>
        <p:txBody>
          <a:bodyPr/>
          <a:lstStyle>
            <a:lvl1pPr>
              <a:defRPr/>
            </a:lvl1pPr>
          </a:lstStyle>
          <a:p>
            <a:pPr>
              <a:defRPr/>
            </a:pPr>
            <a:endParaRPr lang="es-ES" altLang="es-CO"/>
          </a:p>
        </p:txBody>
      </p:sp>
      <p:sp>
        <p:nvSpPr>
          <p:cNvPr id="6" name="5 Marcador de número de diapositiva"/>
          <p:cNvSpPr>
            <a:spLocks noGrp="1"/>
          </p:cNvSpPr>
          <p:nvPr>
            <p:ph type="sldNum" sz="quarter" idx="12"/>
          </p:nvPr>
        </p:nvSpPr>
        <p:spPr/>
        <p:txBody>
          <a:bodyPr/>
          <a:lstStyle>
            <a:lvl1pPr>
              <a:defRPr/>
            </a:lvl1pPr>
          </a:lstStyle>
          <a:p>
            <a:fld id="{A7AABF98-9787-49C2-9C83-082086D71F2C}" type="slidenum">
              <a:rPr lang="es-ES" altLang="en-US"/>
              <a:pPr/>
              <a:t>‹Nº›</a:t>
            </a:fld>
            <a:endParaRPr lang="es-ES" altLang="en-US"/>
          </a:p>
        </p:txBody>
      </p:sp>
    </p:spTree>
    <p:extLst>
      <p:ext uri="{BB962C8B-B14F-4D97-AF65-F5344CB8AC3E}">
        <p14:creationId xmlns:p14="http://schemas.microsoft.com/office/powerpoint/2010/main" val="28394899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EF76DDF-00C6-487F-87E9-D885C5A26901}" type="datetimeFigureOut">
              <a:rPr lang="es-CO" smtClean="0">
                <a:solidFill>
                  <a:prstClr val="black">
                    <a:tint val="75000"/>
                  </a:prstClr>
                </a:solidFill>
              </a:rPr>
              <a:pPr/>
              <a:t>11/08/2015</a:t>
            </a:fld>
            <a:endParaRPr lang="es-CO">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70FC2D64-7897-46C5-9DDE-77B37AF68600}"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41543365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AEF76DDF-00C6-487F-87E9-D885C5A26901}" type="datetimeFigureOut">
              <a:rPr lang="es-CO" smtClean="0">
                <a:solidFill>
                  <a:prstClr val="black">
                    <a:tint val="75000"/>
                  </a:prstClr>
                </a:solidFill>
              </a:rPr>
              <a:pPr/>
              <a:t>11/08/2015</a:t>
            </a:fld>
            <a:endParaRPr lang="es-CO">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0FC2D64-7897-46C5-9DDE-77B37AF68600}"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31546235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AEF76DDF-00C6-487F-87E9-D885C5A26901}" type="datetimeFigureOut">
              <a:rPr lang="es-CO" smtClean="0">
                <a:solidFill>
                  <a:prstClr val="black">
                    <a:tint val="75000"/>
                  </a:prstClr>
                </a:solidFill>
              </a:rPr>
              <a:pPr/>
              <a:t>11/08/2015</a:t>
            </a:fld>
            <a:endParaRPr lang="es-CO">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0FC2D64-7897-46C5-9DDE-77B37AF68600}"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1169661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endParaRPr lang="es-ES" altLang="es-CO"/>
          </a:p>
        </p:txBody>
      </p:sp>
      <p:sp>
        <p:nvSpPr>
          <p:cNvPr id="5" name="4 Marcador de pie de página"/>
          <p:cNvSpPr>
            <a:spLocks noGrp="1"/>
          </p:cNvSpPr>
          <p:nvPr>
            <p:ph type="ftr" sz="quarter" idx="11"/>
          </p:nvPr>
        </p:nvSpPr>
        <p:spPr/>
        <p:txBody>
          <a:bodyPr/>
          <a:lstStyle>
            <a:lvl1pPr>
              <a:defRPr/>
            </a:lvl1pPr>
          </a:lstStyle>
          <a:p>
            <a:pPr>
              <a:defRPr/>
            </a:pPr>
            <a:endParaRPr lang="es-ES" altLang="es-CO"/>
          </a:p>
        </p:txBody>
      </p:sp>
      <p:sp>
        <p:nvSpPr>
          <p:cNvPr id="6" name="5 Marcador de número de diapositiva"/>
          <p:cNvSpPr>
            <a:spLocks noGrp="1"/>
          </p:cNvSpPr>
          <p:nvPr>
            <p:ph type="sldNum" sz="quarter" idx="12"/>
          </p:nvPr>
        </p:nvSpPr>
        <p:spPr/>
        <p:txBody>
          <a:bodyPr/>
          <a:lstStyle>
            <a:lvl1pPr>
              <a:defRPr/>
            </a:lvl1pPr>
          </a:lstStyle>
          <a:p>
            <a:fld id="{04B53D18-CFA1-4161-8679-267A24FB0391}" type="slidenum">
              <a:rPr lang="es-ES" altLang="en-US"/>
              <a:pPr/>
              <a:t>‹Nº›</a:t>
            </a:fld>
            <a:endParaRPr lang="es-ES" altLang="en-US"/>
          </a:p>
        </p:txBody>
      </p:sp>
    </p:spTree>
    <p:extLst>
      <p:ext uri="{BB962C8B-B14F-4D97-AF65-F5344CB8AC3E}">
        <p14:creationId xmlns:p14="http://schemas.microsoft.com/office/powerpoint/2010/main" val="1331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3 Marcador de fecha"/>
          <p:cNvSpPr>
            <a:spLocks noGrp="1"/>
          </p:cNvSpPr>
          <p:nvPr>
            <p:ph type="dt" sz="half" idx="10"/>
          </p:nvPr>
        </p:nvSpPr>
        <p:spPr/>
        <p:txBody>
          <a:bodyPr/>
          <a:lstStyle>
            <a:lvl1pPr>
              <a:defRPr/>
            </a:lvl1pPr>
          </a:lstStyle>
          <a:p>
            <a:pPr>
              <a:defRPr/>
            </a:pPr>
            <a:endParaRPr lang="es-ES" altLang="es-CO"/>
          </a:p>
        </p:txBody>
      </p:sp>
      <p:sp>
        <p:nvSpPr>
          <p:cNvPr id="6" name="4 Marcador de pie de página"/>
          <p:cNvSpPr>
            <a:spLocks noGrp="1"/>
          </p:cNvSpPr>
          <p:nvPr>
            <p:ph type="ftr" sz="quarter" idx="11"/>
          </p:nvPr>
        </p:nvSpPr>
        <p:spPr/>
        <p:txBody>
          <a:bodyPr/>
          <a:lstStyle>
            <a:lvl1pPr>
              <a:defRPr/>
            </a:lvl1pPr>
          </a:lstStyle>
          <a:p>
            <a:pPr>
              <a:defRPr/>
            </a:pPr>
            <a:endParaRPr lang="es-ES" altLang="es-CO"/>
          </a:p>
        </p:txBody>
      </p:sp>
      <p:sp>
        <p:nvSpPr>
          <p:cNvPr id="7" name="5 Marcador de número de diapositiva"/>
          <p:cNvSpPr>
            <a:spLocks noGrp="1"/>
          </p:cNvSpPr>
          <p:nvPr>
            <p:ph type="sldNum" sz="quarter" idx="12"/>
          </p:nvPr>
        </p:nvSpPr>
        <p:spPr/>
        <p:txBody>
          <a:bodyPr/>
          <a:lstStyle>
            <a:lvl1pPr>
              <a:defRPr/>
            </a:lvl1pPr>
          </a:lstStyle>
          <a:p>
            <a:fld id="{53F890B2-30FC-4B95-8221-AB9322905BAD}" type="slidenum">
              <a:rPr lang="es-ES" altLang="en-US"/>
              <a:pPr/>
              <a:t>‹Nº›</a:t>
            </a:fld>
            <a:endParaRPr lang="es-ES" altLang="en-US"/>
          </a:p>
        </p:txBody>
      </p:sp>
    </p:spTree>
    <p:extLst>
      <p:ext uri="{BB962C8B-B14F-4D97-AF65-F5344CB8AC3E}">
        <p14:creationId xmlns:p14="http://schemas.microsoft.com/office/powerpoint/2010/main" val="1577916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3 Marcador de fecha"/>
          <p:cNvSpPr>
            <a:spLocks noGrp="1"/>
          </p:cNvSpPr>
          <p:nvPr>
            <p:ph type="dt" sz="half" idx="10"/>
          </p:nvPr>
        </p:nvSpPr>
        <p:spPr/>
        <p:txBody>
          <a:bodyPr/>
          <a:lstStyle>
            <a:lvl1pPr>
              <a:defRPr/>
            </a:lvl1pPr>
          </a:lstStyle>
          <a:p>
            <a:pPr>
              <a:defRPr/>
            </a:pPr>
            <a:endParaRPr lang="es-ES" altLang="es-CO"/>
          </a:p>
        </p:txBody>
      </p:sp>
      <p:sp>
        <p:nvSpPr>
          <p:cNvPr id="8" name="4 Marcador de pie de página"/>
          <p:cNvSpPr>
            <a:spLocks noGrp="1"/>
          </p:cNvSpPr>
          <p:nvPr>
            <p:ph type="ftr" sz="quarter" idx="11"/>
          </p:nvPr>
        </p:nvSpPr>
        <p:spPr/>
        <p:txBody>
          <a:bodyPr/>
          <a:lstStyle>
            <a:lvl1pPr>
              <a:defRPr/>
            </a:lvl1pPr>
          </a:lstStyle>
          <a:p>
            <a:pPr>
              <a:defRPr/>
            </a:pPr>
            <a:endParaRPr lang="es-ES" altLang="es-CO"/>
          </a:p>
        </p:txBody>
      </p:sp>
      <p:sp>
        <p:nvSpPr>
          <p:cNvPr id="9" name="5 Marcador de número de diapositiva"/>
          <p:cNvSpPr>
            <a:spLocks noGrp="1"/>
          </p:cNvSpPr>
          <p:nvPr>
            <p:ph type="sldNum" sz="quarter" idx="12"/>
          </p:nvPr>
        </p:nvSpPr>
        <p:spPr/>
        <p:txBody>
          <a:bodyPr/>
          <a:lstStyle>
            <a:lvl1pPr>
              <a:defRPr/>
            </a:lvl1pPr>
          </a:lstStyle>
          <a:p>
            <a:fld id="{DD70FC3C-5B42-4CAC-BAA6-56DF82277AFD}" type="slidenum">
              <a:rPr lang="es-ES" altLang="en-US"/>
              <a:pPr/>
              <a:t>‹Nº›</a:t>
            </a:fld>
            <a:endParaRPr lang="es-ES" altLang="en-US"/>
          </a:p>
        </p:txBody>
      </p:sp>
    </p:spTree>
    <p:extLst>
      <p:ext uri="{BB962C8B-B14F-4D97-AF65-F5344CB8AC3E}">
        <p14:creationId xmlns:p14="http://schemas.microsoft.com/office/powerpoint/2010/main" val="2968933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3 Marcador de fecha"/>
          <p:cNvSpPr>
            <a:spLocks noGrp="1"/>
          </p:cNvSpPr>
          <p:nvPr>
            <p:ph type="dt" sz="half" idx="10"/>
          </p:nvPr>
        </p:nvSpPr>
        <p:spPr/>
        <p:txBody>
          <a:bodyPr/>
          <a:lstStyle>
            <a:lvl1pPr>
              <a:defRPr/>
            </a:lvl1pPr>
          </a:lstStyle>
          <a:p>
            <a:pPr>
              <a:defRPr/>
            </a:pPr>
            <a:endParaRPr lang="es-ES" altLang="es-CO"/>
          </a:p>
        </p:txBody>
      </p:sp>
      <p:sp>
        <p:nvSpPr>
          <p:cNvPr id="4" name="4 Marcador de pie de página"/>
          <p:cNvSpPr>
            <a:spLocks noGrp="1"/>
          </p:cNvSpPr>
          <p:nvPr>
            <p:ph type="ftr" sz="quarter" idx="11"/>
          </p:nvPr>
        </p:nvSpPr>
        <p:spPr/>
        <p:txBody>
          <a:bodyPr/>
          <a:lstStyle>
            <a:lvl1pPr>
              <a:defRPr/>
            </a:lvl1pPr>
          </a:lstStyle>
          <a:p>
            <a:pPr>
              <a:defRPr/>
            </a:pPr>
            <a:endParaRPr lang="es-ES" altLang="es-CO"/>
          </a:p>
        </p:txBody>
      </p:sp>
      <p:sp>
        <p:nvSpPr>
          <p:cNvPr id="5" name="5 Marcador de número de diapositiva"/>
          <p:cNvSpPr>
            <a:spLocks noGrp="1"/>
          </p:cNvSpPr>
          <p:nvPr>
            <p:ph type="sldNum" sz="quarter" idx="12"/>
          </p:nvPr>
        </p:nvSpPr>
        <p:spPr/>
        <p:txBody>
          <a:bodyPr/>
          <a:lstStyle>
            <a:lvl1pPr>
              <a:defRPr/>
            </a:lvl1pPr>
          </a:lstStyle>
          <a:p>
            <a:fld id="{AEF24026-0774-4445-8C2C-5AD4B26EAD04}" type="slidenum">
              <a:rPr lang="es-ES" altLang="en-US"/>
              <a:pPr/>
              <a:t>‹Nº›</a:t>
            </a:fld>
            <a:endParaRPr lang="es-ES" altLang="en-US"/>
          </a:p>
        </p:txBody>
      </p:sp>
    </p:spTree>
    <p:extLst>
      <p:ext uri="{BB962C8B-B14F-4D97-AF65-F5344CB8AC3E}">
        <p14:creationId xmlns:p14="http://schemas.microsoft.com/office/powerpoint/2010/main" val="2425124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endParaRPr lang="es-ES" altLang="es-CO"/>
          </a:p>
        </p:txBody>
      </p:sp>
      <p:sp>
        <p:nvSpPr>
          <p:cNvPr id="3" name="4 Marcador de pie de página"/>
          <p:cNvSpPr>
            <a:spLocks noGrp="1"/>
          </p:cNvSpPr>
          <p:nvPr>
            <p:ph type="ftr" sz="quarter" idx="11"/>
          </p:nvPr>
        </p:nvSpPr>
        <p:spPr/>
        <p:txBody>
          <a:bodyPr/>
          <a:lstStyle>
            <a:lvl1pPr>
              <a:defRPr/>
            </a:lvl1pPr>
          </a:lstStyle>
          <a:p>
            <a:pPr>
              <a:defRPr/>
            </a:pPr>
            <a:endParaRPr lang="es-ES" altLang="es-CO"/>
          </a:p>
        </p:txBody>
      </p:sp>
      <p:sp>
        <p:nvSpPr>
          <p:cNvPr id="4" name="5 Marcador de número de diapositiva"/>
          <p:cNvSpPr>
            <a:spLocks noGrp="1"/>
          </p:cNvSpPr>
          <p:nvPr>
            <p:ph type="sldNum" sz="quarter" idx="12"/>
          </p:nvPr>
        </p:nvSpPr>
        <p:spPr/>
        <p:txBody>
          <a:bodyPr/>
          <a:lstStyle>
            <a:lvl1pPr>
              <a:defRPr/>
            </a:lvl1pPr>
          </a:lstStyle>
          <a:p>
            <a:fld id="{A6F79AE8-8932-49E4-A3A4-3FC0EB27D8EB}" type="slidenum">
              <a:rPr lang="es-ES" altLang="en-US"/>
              <a:pPr/>
              <a:t>‹Nº›</a:t>
            </a:fld>
            <a:endParaRPr lang="es-ES" altLang="en-US"/>
          </a:p>
        </p:txBody>
      </p:sp>
    </p:spTree>
    <p:extLst>
      <p:ext uri="{BB962C8B-B14F-4D97-AF65-F5344CB8AC3E}">
        <p14:creationId xmlns:p14="http://schemas.microsoft.com/office/powerpoint/2010/main" val="138138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endParaRPr lang="es-ES" altLang="es-CO"/>
          </a:p>
        </p:txBody>
      </p:sp>
      <p:sp>
        <p:nvSpPr>
          <p:cNvPr id="6" name="4 Marcador de pie de página"/>
          <p:cNvSpPr>
            <a:spLocks noGrp="1"/>
          </p:cNvSpPr>
          <p:nvPr>
            <p:ph type="ftr" sz="quarter" idx="11"/>
          </p:nvPr>
        </p:nvSpPr>
        <p:spPr/>
        <p:txBody>
          <a:bodyPr/>
          <a:lstStyle>
            <a:lvl1pPr>
              <a:defRPr/>
            </a:lvl1pPr>
          </a:lstStyle>
          <a:p>
            <a:pPr>
              <a:defRPr/>
            </a:pPr>
            <a:endParaRPr lang="es-ES" altLang="es-CO"/>
          </a:p>
        </p:txBody>
      </p:sp>
      <p:sp>
        <p:nvSpPr>
          <p:cNvPr id="7" name="5 Marcador de número de diapositiva"/>
          <p:cNvSpPr>
            <a:spLocks noGrp="1"/>
          </p:cNvSpPr>
          <p:nvPr>
            <p:ph type="sldNum" sz="quarter" idx="12"/>
          </p:nvPr>
        </p:nvSpPr>
        <p:spPr/>
        <p:txBody>
          <a:bodyPr/>
          <a:lstStyle>
            <a:lvl1pPr>
              <a:defRPr/>
            </a:lvl1pPr>
          </a:lstStyle>
          <a:p>
            <a:fld id="{970A194E-D8A7-4BEB-83FD-523655E7BDF1}" type="slidenum">
              <a:rPr lang="es-ES" altLang="en-US"/>
              <a:pPr/>
              <a:t>‹Nº›</a:t>
            </a:fld>
            <a:endParaRPr lang="es-ES" altLang="en-US"/>
          </a:p>
        </p:txBody>
      </p:sp>
    </p:spTree>
    <p:extLst>
      <p:ext uri="{BB962C8B-B14F-4D97-AF65-F5344CB8AC3E}">
        <p14:creationId xmlns:p14="http://schemas.microsoft.com/office/powerpoint/2010/main" val="2418618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O"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endParaRPr lang="es-ES" altLang="es-CO"/>
          </a:p>
        </p:txBody>
      </p:sp>
      <p:sp>
        <p:nvSpPr>
          <p:cNvPr id="6" name="4 Marcador de pie de página"/>
          <p:cNvSpPr>
            <a:spLocks noGrp="1"/>
          </p:cNvSpPr>
          <p:nvPr>
            <p:ph type="ftr" sz="quarter" idx="11"/>
          </p:nvPr>
        </p:nvSpPr>
        <p:spPr/>
        <p:txBody>
          <a:bodyPr/>
          <a:lstStyle>
            <a:lvl1pPr>
              <a:defRPr/>
            </a:lvl1pPr>
          </a:lstStyle>
          <a:p>
            <a:pPr>
              <a:defRPr/>
            </a:pPr>
            <a:endParaRPr lang="es-ES" altLang="es-CO"/>
          </a:p>
        </p:txBody>
      </p:sp>
      <p:sp>
        <p:nvSpPr>
          <p:cNvPr id="7" name="5 Marcador de número de diapositiva"/>
          <p:cNvSpPr>
            <a:spLocks noGrp="1"/>
          </p:cNvSpPr>
          <p:nvPr>
            <p:ph type="sldNum" sz="quarter" idx="12"/>
          </p:nvPr>
        </p:nvSpPr>
        <p:spPr/>
        <p:txBody>
          <a:bodyPr/>
          <a:lstStyle>
            <a:lvl1pPr>
              <a:defRPr/>
            </a:lvl1pPr>
          </a:lstStyle>
          <a:p>
            <a:fld id="{D41102DB-9BC1-42B1-8FED-1610FFFF089D}" type="slidenum">
              <a:rPr lang="es-ES" altLang="en-US"/>
              <a:pPr/>
              <a:t>‹Nº›</a:t>
            </a:fld>
            <a:endParaRPr lang="es-ES" altLang="en-US"/>
          </a:p>
        </p:txBody>
      </p:sp>
    </p:spTree>
    <p:extLst>
      <p:ext uri="{BB962C8B-B14F-4D97-AF65-F5344CB8AC3E}">
        <p14:creationId xmlns:p14="http://schemas.microsoft.com/office/powerpoint/2010/main" val="1105386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n-US" smtClean="0"/>
              <a:t>Haga clic para modificar el estilo de título del patrón</a:t>
            </a:r>
            <a:endParaRPr lang="es-CO" altLang="en-US" smtClean="0"/>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n-US" smtClean="0"/>
              <a:t>Haga clic para modificar el estilo de texto del patrón</a:t>
            </a:r>
          </a:p>
          <a:p>
            <a:pPr lvl="1"/>
            <a:r>
              <a:rPr lang="es-ES" altLang="en-US" smtClean="0"/>
              <a:t>Segundo nivel</a:t>
            </a:r>
          </a:p>
          <a:p>
            <a:pPr lvl="2"/>
            <a:r>
              <a:rPr lang="es-ES" altLang="en-US" smtClean="0"/>
              <a:t>Tercer nivel</a:t>
            </a:r>
          </a:p>
          <a:p>
            <a:pPr lvl="3"/>
            <a:r>
              <a:rPr lang="es-ES" altLang="en-US" smtClean="0"/>
              <a:t>Cuarto nivel</a:t>
            </a:r>
          </a:p>
          <a:p>
            <a:pPr lvl="4"/>
            <a:r>
              <a:rPr lang="es-ES" altLang="en-US" smtClean="0"/>
              <a:t>Quinto nivel</a:t>
            </a:r>
            <a:endParaRPr lang="es-CO" altLang="en-US"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ea typeface="+mn-ea"/>
              </a:defRPr>
            </a:lvl1pPr>
          </a:lstStyle>
          <a:p>
            <a:pPr>
              <a:defRPr/>
            </a:pPr>
            <a:endParaRPr lang="es-ES" alt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mn-ea"/>
              </a:defRPr>
            </a:lvl1pPr>
          </a:lstStyle>
          <a:p>
            <a:pPr>
              <a:defRPr/>
            </a:pPr>
            <a:endParaRPr lang="es-ES" alt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662B0214-B578-4135-9401-B9A7F943F1CC}" type="slidenum">
              <a:rPr lang="es-ES" altLang="en-US"/>
              <a:pPr/>
              <a:t>‹Nº›</a:t>
            </a:fld>
            <a:endParaRPr lang="es-ES"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AEF76DDF-00C6-487F-87E9-D885C5A26901}" type="datetimeFigureOut">
              <a:rPr lang="es-CO" b="0" smtClean="0">
                <a:solidFill>
                  <a:prstClr val="black">
                    <a:tint val="75000"/>
                  </a:prstClr>
                </a:solidFill>
                <a:latin typeface="Calibri"/>
                <a:ea typeface="+mn-ea"/>
              </a:rPr>
              <a:pPr fontAlgn="auto">
                <a:spcBef>
                  <a:spcPts val="0"/>
                </a:spcBef>
                <a:spcAft>
                  <a:spcPts val="0"/>
                </a:spcAft>
              </a:pPr>
              <a:t>11/08/2015</a:t>
            </a:fld>
            <a:endParaRPr lang="es-CO" b="0">
              <a:solidFill>
                <a:prstClr val="black">
                  <a:tint val="75000"/>
                </a:prstClr>
              </a:solidFill>
              <a:latin typeface="Calibri"/>
              <a:ea typeface="+mn-ea"/>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s-CO" b="0">
              <a:solidFill>
                <a:prstClr val="black">
                  <a:tint val="75000"/>
                </a:prstClr>
              </a:solidFill>
              <a:latin typeface="Calibri"/>
              <a:ea typeface="+mn-ea"/>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70FC2D64-7897-46C5-9DDE-77B37AF68600}" type="slidenum">
              <a:rPr lang="es-CO" b="0" smtClean="0">
                <a:solidFill>
                  <a:prstClr val="black">
                    <a:tint val="75000"/>
                  </a:prstClr>
                </a:solidFill>
                <a:latin typeface="Calibri"/>
                <a:ea typeface="+mn-ea"/>
              </a:rPr>
              <a:pPr fontAlgn="auto">
                <a:spcBef>
                  <a:spcPts val="0"/>
                </a:spcBef>
                <a:spcAft>
                  <a:spcPts val="0"/>
                </a:spcAft>
              </a:pPr>
              <a:t>‹Nº›</a:t>
            </a:fld>
            <a:endParaRPr lang="es-CO" b="0">
              <a:solidFill>
                <a:prstClr val="black">
                  <a:tint val="75000"/>
                </a:prstClr>
              </a:solidFill>
              <a:latin typeface="Calibri"/>
              <a:ea typeface="+mn-ea"/>
            </a:endParaRPr>
          </a:p>
        </p:txBody>
      </p:sp>
    </p:spTree>
    <p:extLst>
      <p:ext uri="{BB962C8B-B14F-4D97-AF65-F5344CB8AC3E}">
        <p14:creationId xmlns:p14="http://schemas.microsoft.com/office/powerpoint/2010/main" val="385882896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t="1000" r="-1000" b="3000"/>
          </a:stretch>
        </a:blipFill>
        <a:effectLst/>
      </p:bgPr>
    </p:bg>
    <p:spTree>
      <p:nvGrpSpPr>
        <p:cNvPr id="1" name=""/>
        <p:cNvGrpSpPr/>
        <p:nvPr/>
      </p:nvGrpSpPr>
      <p:grpSpPr>
        <a:xfrm>
          <a:off x="0" y="0"/>
          <a:ext cx="0" cy="0"/>
          <a:chOff x="0" y="0"/>
          <a:chExt cx="0" cy="0"/>
        </a:xfrm>
      </p:grpSpPr>
      <p:sp>
        <p:nvSpPr>
          <p:cNvPr id="3" name="Título 3"/>
          <p:cNvSpPr txBox="1">
            <a:spLocks/>
          </p:cNvSpPr>
          <p:nvPr/>
        </p:nvSpPr>
        <p:spPr bwMode="auto">
          <a:xfrm>
            <a:off x="1763713" y="404813"/>
            <a:ext cx="6696075" cy="8016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eaLnBrk="1" hangingPunct="1">
              <a:lnSpc>
                <a:spcPct val="100000"/>
              </a:lnSpc>
              <a:buClrTx/>
              <a:buSzTx/>
              <a:buNone/>
            </a:pPr>
            <a:r>
              <a:rPr lang="es-ES" altLang="es-US" sz="2200" b="1" i="1" dirty="0" smtClean="0">
                <a:solidFill>
                  <a:srgbClr val="161616"/>
                </a:solidFill>
                <a:effectLst>
                  <a:outerShdw blurRad="38100" dist="38100" dir="2700000" algn="tl">
                    <a:srgbClr val="C0C0C0"/>
                  </a:outerShdw>
                </a:effectLst>
                <a:latin typeface="Georgia" panose="02040502050405020303" pitchFamily="18" charset="0"/>
              </a:rPr>
              <a:t>La puntuación</a:t>
            </a:r>
          </a:p>
          <a:p>
            <a:pPr marL="0" indent="0" algn="r" eaLnBrk="1" hangingPunct="1">
              <a:buNone/>
            </a:pPr>
            <a:r>
              <a:rPr lang="es-ES" altLang="es-US" sz="1200" b="0" dirty="0" err="1">
                <a:solidFill>
                  <a:srgbClr val="161616"/>
                </a:solidFill>
                <a:latin typeface="Verdana" panose="020B0604030504040204" pitchFamily="34" charset="0"/>
                <a:ea typeface="Verdana" panose="020B0604030504040204" pitchFamily="34" charset="0"/>
                <a:cs typeface="Verdana" panose="020B0604030504040204" pitchFamily="34" charset="0"/>
              </a:rPr>
              <a:t>Hoover</a:t>
            </a:r>
            <a:r>
              <a:rPr lang="es-ES" altLang="es-US" sz="1200" b="0" dirty="0">
                <a:solidFill>
                  <a:srgbClr val="161616"/>
                </a:solidFill>
                <a:latin typeface="Verdana" panose="020B0604030504040204" pitchFamily="34" charset="0"/>
                <a:ea typeface="Verdana" panose="020B0604030504040204" pitchFamily="34" charset="0"/>
                <a:cs typeface="Verdana" panose="020B0604030504040204" pitchFamily="34" charset="0"/>
              </a:rPr>
              <a:t> Delgado1</a:t>
            </a:r>
          </a:p>
          <a:p>
            <a:pPr marL="0" indent="0" algn="r" eaLnBrk="1" hangingPunct="1">
              <a:lnSpc>
                <a:spcPct val="100000"/>
              </a:lnSpc>
              <a:buClrTx/>
              <a:buSzTx/>
              <a:buNone/>
            </a:pPr>
            <a:endParaRPr lang="es-ES" altLang="es-US" sz="800" dirty="0" smtClean="0">
              <a:solidFill>
                <a:srgbClr val="161616"/>
              </a:solidFill>
              <a:effectLst>
                <a:outerShdw blurRad="38100" dist="38100" dir="2700000" algn="tl">
                  <a:srgbClr val="C0C0C0"/>
                </a:outerShdw>
              </a:effectLst>
            </a:endParaRPr>
          </a:p>
        </p:txBody>
      </p:sp>
      <p:sp>
        <p:nvSpPr>
          <p:cNvPr id="5" name="Marcador de contenido 4"/>
          <p:cNvSpPr>
            <a:spLocks noGrp="1"/>
          </p:cNvSpPr>
          <p:nvPr>
            <p:ph idx="4294967295"/>
          </p:nvPr>
        </p:nvSpPr>
        <p:spPr>
          <a:xfrm>
            <a:off x="107504" y="1484784"/>
            <a:ext cx="1656209" cy="4608041"/>
          </a:xfrm>
          <a:prstGeom prst="rect">
            <a:avLst/>
          </a:prstGeom>
        </p:spPr>
        <p:txBody>
          <a:bodyPr/>
          <a:lstStyle/>
          <a:p>
            <a:pPr marL="0" indent="0" eaLnBrk="1" hangingPunct="1">
              <a:buFont typeface="Wingdings" panose="05000000000000000000" pitchFamily="2" charset="2"/>
              <a:buNone/>
            </a:pPr>
            <a:r>
              <a:rPr lang="es-ES" altLang="es-US" sz="1200" dirty="0" smtClean="0">
                <a:solidFill>
                  <a:srgbClr val="161616"/>
                </a:solidFill>
                <a:effectLst>
                  <a:outerShdw blurRad="38100" dist="38100" dir="2700000" algn="tl">
                    <a:srgbClr val="C0C0C0"/>
                  </a:outerShdw>
                </a:effectLst>
                <a:latin typeface="Verdana" panose="020B0604030504040204" pitchFamily="34" charset="0"/>
                <a:ea typeface="Verdana" panose="020B0604030504040204" pitchFamily="34" charset="0"/>
                <a:cs typeface="Verdana" panose="020B0604030504040204" pitchFamily="34" charset="0"/>
              </a:rPr>
              <a:t>Palabras Clave</a:t>
            </a:r>
          </a:p>
          <a:p>
            <a:pPr marL="0" indent="0" algn="just">
              <a:buNone/>
            </a:pPr>
            <a:r>
              <a:rPr lang="es-ES_tradnl" sz="900" dirty="0">
                <a:solidFill>
                  <a:srgbClr val="1A1A1A"/>
                </a:solidFill>
                <a:latin typeface="Verdana" panose="020B0604030504040204" pitchFamily="34" charset="0"/>
                <a:ea typeface="Verdana" panose="020B0604030504040204" pitchFamily="34" charset="0"/>
                <a:cs typeface="Verdana" panose="020B0604030504040204" pitchFamily="34" charset="0"/>
              </a:rPr>
              <a:t>Marcas n</a:t>
            </a:r>
            <a:r>
              <a:rPr lang="x-none" sz="900" dirty="0">
                <a:solidFill>
                  <a:srgbClr val="1A1A1A"/>
                </a:solidFill>
                <a:latin typeface="Verdana" panose="020B0604030504040204" pitchFamily="34" charset="0"/>
                <a:ea typeface="Verdana" panose="020B0604030504040204" pitchFamily="34" charset="0"/>
                <a:cs typeface="Verdana" panose="020B0604030504040204" pitchFamily="34" charset="0"/>
              </a:rPr>
              <a:t>ormativas</a:t>
            </a:r>
          </a:p>
          <a:p>
            <a:pPr marL="0" indent="0" algn="just">
              <a:buNone/>
            </a:pPr>
            <a:r>
              <a:rPr lang="x-none" sz="900" dirty="0">
                <a:solidFill>
                  <a:srgbClr val="1A1A1A"/>
                </a:solidFill>
                <a:latin typeface="Verdana" panose="020B0604030504040204" pitchFamily="34" charset="0"/>
                <a:ea typeface="Verdana" panose="020B0604030504040204" pitchFamily="34" charset="0"/>
                <a:cs typeface="Verdana" panose="020B0604030504040204" pitchFamily="34" charset="0"/>
              </a:rPr>
              <a:t>Signos dobles</a:t>
            </a:r>
          </a:p>
          <a:p>
            <a:pPr marL="0" indent="0" algn="just">
              <a:buNone/>
            </a:pPr>
            <a:r>
              <a:rPr lang="x-none" sz="900" dirty="0">
                <a:solidFill>
                  <a:srgbClr val="1A1A1A"/>
                </a:solidFill>
                <a:latin typeface="Verdana" panose="020B0604030504040204" pitchFamily="34" charset="0"/>
                <a:ea typeface="Verdana" panose="020B0604030504040204" pitchFamily="34" charset="0"/>
                <a:cs typeface="Verdana" panose="020B0604030504040204" pitchFamily="34" charset="0"/>
              </a:rPr>
              <a:t>Pregunta </a:t>
            </a:r>
          </a:p>
          <a:p>
            <a:pPr marL="0" indent="0" algn="just">
              <a:buNone/>
            </a:pPr>
            <a:r>
              <a:rPr lang="x-none" sz="900" dirty="0">
                <a:solidFill>
                  <a:srgbClr val="1A1A1A"/>
                </a:solidFill>
                <a:latin typeface="Verdana" panose="020B0604030504040204" pitchFamily="34" charset="0"/>
                <a:ea typeface="Verdana" panose="020B0604030504040204" pitchFamily="34" charset="0"/>
                <a:cs typeface="Verdana" panose="020B0604030504040204" pitchFamily="34" charset="0"/>
              </a:rPr>
              <a:t>Exclamación</a:t>
            </a:r>
          </a:p>
          <a:p>
            <a:pPr marL="0" indent="0" algn="just">
              <a:buNone/>
            </a:pPr>
            <a:r>
              <a:rPr lang="x-none" sz="900" dirty="0">
                <a:solidFill>
                  <a:srgbClr val="1A1A1A"/>
                </a:solidFill>
                <a:latin typeface="Verdana" panose="020B0604030504040204" pitchFamily="34" charset="0"/>
                <a:ea typeface="Verdana" panose="020B0604030504040204" pitchFamily="34" charset="0"/>
                <a:cs typeface="Verdana" panose="020B0604030504040204" pitchFamily="34" charset="0"/>
              </a:rPr>
              <a:t>Cita literal</a:t>
            </a:r>
          </a:p>
          <a:p>
            <a:pPr marL="0" indent="0" algn="just">
              <a:buNone/>
            </a:pPr>
            <a:r>
              <a:rPr lang="x-none" sz="900" dirty="0">
                <a:solidFill>
                  <a:srgbClr val="1A1A1A"/>
                </a:solidFill>
                <a:latin typeface="Verdana" panose="020B0604030504040204" pitchFamily="34" charset="0"/>
                <a:ea typeface="Verdana" panose="020B0604030504040204" pitchFamily="34" charset="0"/>
                <a:cs typeface="Verdana" panose="020B0604030504040204" pitchFamily="34" charset="0"/>
              </a:rPr>
              <a:t>Signos sencillos</a:t>
            </a:r>
          </a:p>
          <a:p>
            <a:pPr marL="0" indent="0" algn="just">
              <a:buNone/>
            </a:pPr>
            <a:r>
              <a:rPr lang="x-none" sz="900" dirty="0">
                <a:solidFill>
                  <a:srgbClr val="1A1A1A"/>
                </a:solidFill>
                <a:latin typeface="Verdana" panose="020B0604030504040204" pitchFamily="34" charset="0"/>
                <a:ea typeface="Verdana" panose="020B0604030504040204" pitchFamily="34" charset="0"/>
                <a:cs typeface="Verdana" panose="020B0604030504040204" pitchFamily="34" charset="0"/>
              </a:rPr>
              <a:t>Guiones</a:t>
            </a:r>
          </a:p>
          <a:p>
            <a:pPr marL="0" indent="0" algn="just">
              <a:buNone/>
            </a:pPr>
            <a:r>
              <a:rPr lang="x-none" sz="900" dirty="0">
                <a:solidFill>
                  <a:srgbClr val="1A1A1A"/>
                </a:solidFill>
                <a:latin typeface="Verdana" panose="020B0604030504040204" pitchFamily="34" charset="0"/>
                <a:ea typeface="Verdana" panose="020B0604030504040204" pitchFamily="34" charset="0"/>
                <a:cs typeface="Verdana" panose="020B0604030504040204" pitchFamily="34" charset="0"/>
              </a:rPr>
              <a:t>Paréntesis</a:t>
            </a:r>
          </a:p>
          <a:p>
            <a:pPr marL="0" indent="0" algn="just">
              <a:buNone/>
            </a:pPr>
            <a:r>
              <a:rPr lang="x-none" sz="900" dirty="0">
                <a:solidFill>
                  <a:srgbClr val="1A1A1A"/>
                </a:solidFill>
                <a:latin typeface="Verdana" panose="020B0604030504040204" pitchFamily="34" charset="0"/>
                <a:ea typeface="Verdana" panose="020B0604030504040204" pitchFamily="34" charset="0"/>
                <a:cs typeface="Verdana" panose="020B0604030504040204" pitchFamily="34" charset="0"/>
              </a:rPr>
              <a:t>Coma</a:t>
            </a:r>
          </a:p>
          <a:p>
            <a:pPr marL="0" indent="0" algn="just">
              <a:buNone/>
            </a:pPr>
            <a:r>
              <a:rPr lang="x-none" sz="900" dirty="0">
                <a:solidFill>
                  <a:srgbClr val="1A1A1A"/>
                </a:solidFill>
                <a:latin typeface="Verdana" panose="020B0604030504040204" pitchFamily="34" charset="0"/>
                <a:ea typeface="Verdana" panose="020B0604030504040204" pitchFamily="34" charset="0"/>
                <a:cs typeface="Verdana" panose="020B0604030504040204" pitchFamily="34" charset="0"/>
              </a:rPr>
              <a:t>Punto-y-coma</a:t>
            </a:r>
          </a:p>
          <a:p>
            <a:pPr marL="0" indent="0" algn="just">
              <a:buNone/>
            </a:pPr>
            <a:r>
              <a:rPr lang="x-none" sz="900" dirty="0">
                <a:solidFill>
                  <a:srgbClr val="1A1A1A"/>
                </a:solidFill>
                <a:latin typeface="Verdana" panose="020B0604030504040204" pitchFamily="34" charset="0"/>
                <a:ea typeface="Verdana" panose="020B0604030504040204" pitchFamily="34" charset="0"/>
                <a:cs typeface="Verdana" panose="020B0604030504040204" pitchFamily="34" charset="0"/>
              </a:rPr>
              <a:t>Dos puntos</a:t>
            </a:r>
            <a:endParaRPr lang="es-ES_tradnl" sz="900" dirty="0">
              <a:solidFill>
                <a:srgbClr val="1A1A1A"/>
              </a:solidFill>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_tradnl" sz="900" dirty="0">
                <a:solidFill>
                  <a:srgbClr val="1A1A1A"/>
                </a:solidFill>
                <a:latin typeface="Verdana" panose="020B0604030504040204" pitchFamily="34" charset="0"/>
                <a:ea typeface="Verdana" panose="020B0604030504040204" pitchFamily="34" charset="0"/>
                <a:cs typeface="Verdana" panose="020B0604030504040204" pitchFamily="34" charset="0"/>
              </a:rPr>
              <a:t>Lectura</a:t>
            </a:r>
          </a:p>
          <a:p>
            <a:pPr marL="0" indent="0" algn="just">
              <a:buNone/>
            </a:pPr>
            <a:r>
              <a:rPr lang="es-ES_tradnl" sz="900" dirty="0">
                <a:solidFill>
                  <a:srgbClr val="1A1A1A"/>
                </a:solidFill>
                <a:latin typeface="Verdana" panose="020B0604030504040204" pitchFamily="34" charset="0"/>
                <a:ea typeface="Verdana" panose="020B0604030504040204" pitchFamily="34" charset="0"/>
                <a:cs typeface="Verdana" panose="020B0604030504040204" pitchFamily="34" charset="0"/>
              </a:rPr>
              <a:t>Escritura</a:t>
            </a:r>
          </a:p>
          <a:p>
            <a:pPr marL="0" indent="0" algn="just">
              <a:buNone/>
            </a:pPr>
            <a:r>
              <a:rPr lang="es-ES_tradnl" sz="900" dirty="0">
                <a:solidFill>
                  <a:srgbClr val="1A1A1A"/>
                </a:solidFill>
                <a:latin typeface="Verdana" panose="020B0604030504040204" pitchFamily="34" charset="0"/>
                <a:ea typeface="Verdana" panose="020B0604030504040204" pitchFamily="34" charset="0"/>
                <a:cs typeface="Verdana" panose="020B0604030504040204" pitchFamily="34" charset="0"/>
              </a:rPr>
              <a:t>Teoría</a:t>
            </a:r>
          </a:p>
          <a:p>
            <a:pPr marL="0" indent="0" algn="just">
              <a:buNone/>
            </a:pPr>
            <a:r>
              <a:rPr lang="es-ES_tradnl" sz="900" dirty="0">
                <a:solidFill>
                  <a:srgbClr val="1A1A1A"/>
                </a:solidFill>
                <a:latin typeface="Verdana" panose="020B0604030504040204" pitchFamily="34" charset="0"/>
                <a:ea typeface="Verdana" panose="020B0604030504040204" pitchFamily="34" charset="0"/>
                <a:cs typeface="Verdana" panose="020B0604030504040204" pitchFamily="34" charset="0"/>
              </a:rPr>
              <a:t>Ejercicio</a:t>
            </a:r>
            <a:endParaRPr lang="x-none" sz="900" dirty="0">
              <a:solidFill>
                <a:srgbClr val="1A1A1A"/>
              </a:solidFill>
              <a:latin typeface="Verdana" panose="020B0604030504040204" pitchFamily="34" charset="0"/>
              <a:ea typeface="Verdana" panose="020B0604030504040204" pitchFamily="34" charset="0"/>
              <a:cs typeface="Verdana" panose="020B0604030504040204" pitchFamily="34" charset="0"/>
            </a:endParaRPr>
          </a:p>
          <a:p>
            <a:pPr marL="0" indent="0" eaLnBrk="1" hangingPunct="1">
              <a:buClrTx/>
              <a:buNone/>
            </a:pPr>
            <a:endParaRPr lang="es-ES" altLang="es-US" sz="1000" dirty="0" smtClean="0">
              <a:solidFill>
                <a:srgbClr val="161616"/>
              </a:solidFill>
              <a:effectLst>
                <a:outerShdw blurRad="38100" dist="38100" dir="2700000" algn="tl">
                  <a:srgbClr val="C0C0C0"/>
                </a:outerShdw>
              </a:effectLst>
            </a:endParaRPr>
          </a:p>
          <a:p>
            <a:pPr marL="0" indent="0" eaLnBrk="1" hangingPunct="1">
              <a:buFont typeface="Wingdings" panose="05000000000000000000" pitchFamily="2" charset="2"/>
              <a:buNone/>
            </a:pPr>
            <a:endParaRPr lang="es-ES" altLang="es-US" sz="1000" dirty="0" smtClean="0">
              <a:solidFill>
                <a:srgbClr val="161616"/>
              </a:solidFill>
              <a:effectLst>
                <a:outerShdw blurRad="38100" dist="38100" dir="2700000" algn="tl">
                  <a:srgbClr val="C0C0C0"/>
                </a:outerShdw>
              </a:effectLst>
            </a:endParaRPr>
          </a:p>
        </p:txBody>
      </p:sp>
      <p:sp>
        <p:nvSpPr>
          <p:cNvPr id="6" name="Marcador de texto 5"/>
          <p:cNvSpPr txBox="1">
            <a:spLocks/>
          </p:cNvSpPr>
          <p:nvPr/>
        </p:nvSpPr>
        <p:spPr>
          <a:xfrm>
            <a:off x="2051720" y="2996952"/>
            <a:ext cx="6552729" cy="2304256"/>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s-ES" altLang="es-US" sz="2000" b="1" i="1" dirty="0" smtClean="0">
                <a:solidFill>
                  <a:srgbClr val="161616"/>
                </a:solidFill>
                <a:effectLst/>
                <a:latin typeface="Georgia" panose="02040502050405020303" pitchFamily="18" charset="0"/>
              </a:rPr>
              <a:t>Descripción</a:t>
            </a:r>
          </a:p>
          <a:p>
            <a:pPr marL="0" indent="0" algn="just" fontAlgn="auto">
              <a:spcAft>
                <a:spcPts val="1200"/>
              </a:spcAft>
              <a:buNone/>
            </a:pPr>
            <a:r>
              <a:rPr lang="es-ES" sz="1400" b="0" dirty="0">
                <a:solidFill>
                  <a:prstClr val="black"/>
                </a:solidFill>
                <a:latin typeface="Verdana" panose="020B0604030504040204" pitchFamily="34" charset="0"/>
                <a:ea typeface="Verdana" panose="020B0604030504040204" pitchFamily="34" charset="0"/>
                <a:cs typeface="Verdana" panose="020B0604030504040204" pitchFamily="34" charset="0"/>
              </a:rPr>
              <a:t>El objetivo </a:t>
            </a:r>
            <a:r>
              <a:rPr lang="x-none" sz="1400" b="0" dirty="0">
                <a:solidFill>
                  <a:prstClr val="black"/>
                </a:solidFill>
                <a:latin typeface="Verdana" panose="020B0604030504040204" pitchFamily="34" charset="0"/>
                <a:ea typeface="Verdana" panose="020B0604030504040204" pitchFamily="34" charset="0"/>
                <a:cs typeface="Verdana" panose="020B0604030504040204" pitchFamily="34" charset="0"/>
              </a:rPr>
              <a:t>d</a:t>
            </a:r>
            <a:r>
              <a:rPr lang="es-ES" sz="1400" b="0" dirty="0">
                <a:solidFill>
                  <a:prstClr val="black"/>
                </a:solidFill>
                <a:latin typeface="Verdana" panose="020B0604030504040204" pitchFamily="34" charset="0"/>
                <a:ea typeface="Verdana" panose="020B0604030504040204" pitchFamily="34" charset="0"/>
                <a:cs typeface="Verdana" panose="020B0604030504040204" pitchFamily="34" charset="0"/>
              </a:rPr>
              <a:t>e este documento es</a:t>
            </a:r>
            <a:r>
              <a:rPr lang="x-none" sz="1400" b="0" dirty="0">
                <a:solidFill>
                  <a:prstClr val="black"/>
                </a:solidFill>
                <a:latin typeface="Verdana" panose="020B0604030504040204" pitchFamily="34" charset="0"/>
                <a:ea typeface="Verdana" panose="020B0604030504040204" pitchFamily="34" charset="0"/>
                <a:cs typeface="Verdana" panose="020B0604030504040204" pitchFamily="34" charset="0"/>
              </a:rPr>
              <a:t> explicar cómo se utilizan correctamente los signos de puntuación para que el estudiante mejore sus habilidades de escritura. Además, ofrece una breve descripción de las diferentes funciones que tiene la coma</a:t>
            </a:r>
            <a:r>
              <a:rPr lang="es-ES_tradnl" sz="1400" b="0" dirty="0">
                <a:solidFill>
                  <a:prstClr val="black"/>
                </a:solidFill>
                <a:latin typeface="Verdana" panose="020B0604030504040204" pitchFamily="34" charset="0"/>
                <a:ea typeface="Verdana" panose="020B0604030504040204" pitchFamily="34" charset="0"/>
                <a:cs typeface="Verdana" panose="020B0604030504040204" pitchFamily="34" charset="0"/>
              </a:rPr>
              <a:t>, el punto y coma, el punto y los dos puntos</a:t>
            </a:r>
            <a:r>
              <a:rPr lang="x-none" sz="1400" b="0"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es-ES_tradnl" sz="1400" b="0" dirty="0">
                <a:solidFill>
                  <a:prstClr val="black"/>
                </a:solidFill>
                <a:latin typeface="Verdana" panose="020B0604030504040204" pitchFamily="34" charset="0"/>
                <a:ea typeface="Verdana" panose="020B0604030504040204" pitchFamily="34" charset="0"/>
                <a:cs typeface="Verdana" panose="020B0604030504040204" pitchFamily="34" charset="0"/>
              </a:rPr>
              <a:t> Ofrece además varios  ejemplos</a:t>
            </a:r>
            <a:r>
              <a:rPr lang="x-none" sz="1400" b="0"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es-ES_tradnl" sz="1400" b="0" dirty="0">
                <a:solidFill>
                  <a:prstClr val="black"/>
                </a:solidFill>
                <a:latin typeface="Verdana" panose="020B0604030504040204" pitchFamily="34" charset="0"/>
                <a:ea typeface="Verdana" panose="020B0604030504040204" pitchFamily="34" charset="0"/>
                <a:cs typeface="Verdana" panose="020B0604030504040204" pitchFamily="34" charset="0"/>
              </a:rPr>
              <a:t>y un ejercicio de puntuación.</a:t>
            </a:r>
            <a:endParaRPr lang="x-none" sz="1400" b="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gn="just"/>
            <a:endParaRPr lang="es-ES" altLang="es-US" sz="1000" dirty="0" smtClean="0">
              <a:solidFill>
                <a:srgbClr val="161616"/>
              </a:solidFill>
              <a:effectLst/>
            </a:endParaRPr>
          </a:p>
        </p:txBody>
      </p:sp>
      <p:sp>
        <p:nvSpPr>
          <p:cNvPr id="7" name="Marcador de pie de página 7"/>
          <p:cNvSpPr>
            <a:spLocks noGrp="1"/>
          </p:cNvSpPr>
          <p:nvPr>
            <p:ph type="ftr" sz="quarter" idx="11"/>
          </p:nvPr>
        </p:nvSpPr>
        <p:spPr>
          <a:xfrm>
            <a:off x="971600" y="6237312"/>
            <a:ext cx="7632848" cy="504801"/>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b="1">
                <a:solidFill>
                  <a:schemeClr val="tx1"/>
                </a:solidFill>
                <a:latin typeface="Arial" panose="020B0604020202020204" pitchFamily="34" charset="0"/>
                <a:ea typeface="MS PGothic" panose="020B0600070205080204" pitchFamily="34" charset="-128"/>
              </a:defRPr>
            </a:lvl1pPr>
            <a:lvl2pPr marL="742950" indent="-285750" eaLnBrk="0" hangingPunct="0">
              <a:defRPr sz="2400" b="1">
                <a:solidFill>
                  <a:schemeClr val="tx1"/>
                </a:solidFill>
                <a:latin typeface="Arial" panose="020B0604020202020204" pitchFamily="34" charset="0"/>
                <a:ea typeface="MS PGothic" panose="020B0600070205080204" pitchFamily="34" charset="-128"/>
              </a:defRPr>
            </a:lvl2pPr>
            <a:lvl3pPr marL="1143000" indent="-228600" eaLnBrk="0" hangingPunct="0">
              <a:defRPr sz="2400" b="1">
                <a:solidFill>
                  <a:schemeClr val="tx1"/>
                </a:solidFill>
                <a:latin typeface="Arial" panose="020B0604020202020204" pitchFamily="34" charset="0"/>
                <a:ea typeface="MS PGothic" panose="020B0600070205080204" pitchFamily="34" charset="-128"/>
              </a:defRPr>
            </a:lvl3pPr>
            <a:lvl4pPr marL="1600200" indent="-228600" eaLnBrk="0" hangingPunct="0">
              <a:defRPr sz="2400" b="1">
                <a:solidFill>
                  <a:schemeClr val="tx1"/>
                </a:solidFill>
                <a:latin typeface="Arial" panose="020B0604020202020204" pitchFamily="34" charset="0"/>
                <a:ea typeface="MS PGothic" panose="020B0600070205080204" pitchFamily="34" charset="-128"/>
              </a:defRPr>
            </a:lvl4pPr>
            <a:lvl5pPr marL="2057400" indent="-228600" eaLnBrk="0" hangingPunct="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lgn="just" eaLnBrk="1" hangingPunct="1"/>
            <a:r>
              <a:rPr lang="es-ES" altLang="es-US" sz="1000" b="0" dirty="0" err="1">
                <a:solidFill>
                  <a:srgbClr val="161616"/>
                </a:solidFill>
                <a:effectLst>
                  <a:outerShdw blurRad="38100" dist="38100" dir="2700000" algn="tl">
                    <a:srgbClr val="C0C0C0"/>
                  </a:outerShdw>
                </a:effectLst>
                <a:latin typeface="Verdana" panose="020B0604030504040204" pitchFamily="34" charset="0"/>
              </a:rPr>
              <a:t>This</a:t>
            </a:r>
            <a:r>
              <a:rPr lang="es-ES" altLang="es-US" sz="1000" b="0" dirty="0">
                <a:solidFill>
                  <a:srgbClr val="161616"/>
                </a:solidFill>
                <a:effectLst>
                  <a:outerShdw blurRad="38100" dist="38100" dir="2700000" algn="tl">
                    <a:srgbClr val="C0C0C0"/>
                  </a:outerShdw>
                </a:effectLst>
                <a:latin typeface="Verdana" panose="020B0604030504040204" pitchFamily="34" charset="0"/>
              </a:rPr>
              <a:t> </a:t>
            </a:r>
            <a:r>
              <a:rPr lang="es-ES" altLang="es-US" sz="1000" b="0" dirty="0" err="1">
                <a:solidFill>
                  <a:srgbClr val="161616"/>
                </a:solidFill>
                <a:effectLst>
                  <a:outerShdw blurRad="38100" dist="38100" dir="2700000" algn="tl">
                    <a:srgbClr val="C0C0C0"/>
                  </a:outerShdw>
                </a:effectLst>
                <a:latin typeface="Verdana" panose="020B0604030504040204" pitchFamily="34" charset="0"/>
              </a:rPr>
              <a:t>work</a:t>
            </a:r>
            <a:r>
              <a:rPr lang="es-ES" altLang="es-US" sz="1000" b="0" dirty="0">
                <a:solidFill>
                  <a:srgbClr val="161616"/>
                </a:solidFill>
                <a:effectLst>
                  <a:outerShdw blurRad="38100" dist="38100" dir="2700000" algn="tl">
                    <a:srgbClr val="C0C0C0"/>
                  </a:outerShdw>
                </a:effectLst>
                <a:latin typeface="Verdana" panose="020B0604030504040204" pitchFamily="34" charset="0"/>
              </a:rPr>
              <a:t> </a:t>
            </a:r>
            <a:r>
              <a:rPr lang="es-ES" altLang="es-US" sz="1000" b="0" dirty="0" err="1">
                <a:solidFill>
                  <a:srgbClr val="161616"/>
                </a:solidFill>
                <a:effectLst>
                  <a:outerShdw blurRad="38100" dist="38100" dir="2700000" algn="tl">
                    <a:srgbClr val="C0C0C0"/>
                  </a:outerShdw>
                </a:effectLst>
                <a:latin typeface="Verdana" panose="020B0604030504040204" pitchFamily="34" charset="0"/>
              </a:rPr>
              <a:t>is</a:t>
            </a:r>
            <a:r>
              <a:rPr lang="es-ES" altLang="es-US" sz="1000" b="0" dirty="0">
                <a:solidFill>
                  <a:srgbClr val="161616"/>
                </a:solidFill>
                <a:effectLst>
                  <a:outerShdw blurRad="38100" dist="38100" dir="2700000" algn="tl">
                    <a:srgbClr val="C0C0C0"/>
                  </a:outerShdw>
                </a:effectLst>
                <a:latin typeface="Verdana" panose="020B0604030504040204" pitchFamily="34" charset="0"/>
              </a:rPr>
              <a:t> </a:t>
            </a:r>
            <a:r>
              <a:rPr lang="es-ES" altLang="es-US" sz="1000" b="0" dirty="0" err="1">
                <a:solidFill>
                  <a:srgbClr val="161616"/>
                </a:solidFill>
                <a:effectLst>
                  <a:outerShdw blurRad="38100" dist="38100" dir="2700000" algn="tl">
                    <a:srgbClr val="C0C0C0"/>
                  </a:outerShdw>
                </a:effectLst>
                <a:latin typeface="Verdana" panose="020B0604030504040204" pitchFamily="34" charset="0"/>
              </a:rPr>
              <a:t>licensed</a:t>
            </a:r>
            <a:r>
              <a:rPr lang="es-ES" altLang="es-US" sz="1000" b="0" dirty="0">
                <a:solidFill>
                  <a:srgbClr val="161616"/>
                </a:solidFill>
                <a:effectLst>
                  <a:outerShdw blurRad="38100" dist="38100" dir="2700000" algn="tl">
                    <a:srgbClr val="C0C0C0"/>
                  </a:outerShdw>
                </a:effectLst>
                <a:latin typeface="Verdana" panose="020B0604030504040204" pitchFamily="34" charset="0"/>
              </a:rPr>
              <a:t> </a:t>
            </a:r>
            <a:r>
              <a:rPr lang="es-ES" altLang="es-US" sz="1000" b="0" dirty="0" err="1">
                <a:solidFill>
                  <a:srgbClr val="161616"/>
                </a:solidFill>
                <a:effectLst>
                  <a:outerShdw blurRad="38100" dist="38100" dir="2700000" algn="tl">
                    <a:srgbClr val="C0C0C0"/>
                  </a:outerShdw>
                </a:effectLst>
                <a:latin typeface="Verdana" panose="020B0604030504040204" pitchFamily="34" charset="0"/>
              </a:rPr>
              <a:t>under</a:t>
            </a:r>
            <a:r>
              <a:rPr lang="es-ES" altLang="es-US" sz="1000" b="0" dirty="0">
                <a:solidFill>
                  <a:srgbClr val="161616"/>
                </a:solidFill>
                <a:effectLst>
                  <a:outerShdw blurRad="38100" dist="38100" dir="2700000" algn="tl">
                    <a:srgbClr val="C0C0C0"/>
                  </a:outerShdw>
                </a:effectLst>
                <a:latin typeface="Verdana" panose="020B0604030504040204" pitchFamily="34" charset="0"/>
              </a:rPr>
              <a:t> </a:t>
            </a:r>
            <a:r>
              <a:rPr lang="es-ES" altLang="es-US" sz="1000" b="0" dirty="0" err="1">
                <a:solidFill>
                  <a:srgbClr val="161616"/>
                </a:solidFill>
                <a:effectLst>
                  <a:outerShdw blurRad="38100" dist="38100" dir="2700000" algn="tl">
                    <a:srgbClr val="C0C0C0"/>
                  </a:outerShdw>
                </a:effectLst>
                <a:latin typeface="Verdana" panose="020B0604030504040204" pitchFamily="34" charset="0"/>
              </a:rPr>
              <a:t>the</a:t>
            </a:r>
            <a:r>
              <a:rPr lang="es-ES" altLang="es-US" sz="1000" b="0" dirty="0">
                <a:solidFill>
                  <a:srgbClr val="161616"/>
                </a:solidFill>
                <a:effectLst>
                  <a:outerShdw blurRad="38100" dist="38100" dir="2700000" algn="tl">
                    <a:srgbClr val="C0C0C0"/>
                  </a:outerShdw>
                </a:effectLst>
                <a:latin typeface="Verdana" panose="020B0604030504040204" pitchFamily="34" charset="0"/>
              </a:rPr>
              <a:t> Creative </a:t>
            </a:r>
            <a:r>
              <a:rPr lang="es-ES" altLang="es-US" sz="1000" b="0" dirty="0" err="1">
                <a:solidFill>
                  <a:srgbClr val="161616"/>
                </a:solidFill>
                <a:effectLst>
                  <a:outerShdw blurRad="38100" dist="38100" dir="2700000" algn="tl">
                    <a:srgbClr val="C0C0C0"/>
                  </a:outerShdw>
                </a:effectLst>
                <a:latin typeface="Verdana" panose="020B0604030504040204" pitchFamily="34" charset="0"/>
              </a:rPr>
              <a:t>Commons</a:t>
            </a:r>
            <a:r>
              <a:rPr lang="es-ES" altLang="es-US" sz="1000" b="0" dirty="0">
                <a:solidFill>
                  <a:srgbClr val="161616"/>
                </a:solidFill>
                <a:effectLst>
                  <a:outerShdw blurRad="38100" dist="38100" dir="2700000" algn="tl">
                    <a:srgbClr val="C0C0C0"/>
                  </a:outerShdw>
                </a:effectLst>
                <a:latin typeface="Verdana" panose="020B0604030504040204" pitchFamily="34" charset="0"/>
              </a:rPr>
              <a:t> </a:t>
            </a:r>
            <a:r>
              <a:rPr lang="es-ES" altLang="es-US" sz="1000" b="0" dirty="0" err="1">
                <a:solidFill>
                  <a:srgbClr val="161616"/>
                </a:solidFill>
                <a:effectLst>
                  <a:outerShdw blurRad="38100" dist="38100" dir="2700000" algn="tl">
                    <a:srgbClr val="C0C0C0"/>
                  </a:outerShdw>
                </a:effectLst>
                <a:latin typeface="Verdana" panose="020B0604030504040204" pitchFamily="34" charset="0"/>
              </a:rPr>
              <a:t>Attribution-NonCommercial-NoDerivatives</a:t>
            </a:r>
            <a:r>
              <a:rPr lang="es-ES" altLang="es-US" sz="1000" b="0" dirty="0">
                <a:solidFill>
                  <a:srgbClr val="161616"/>
                </a:solidFill>
                <a:effectLst>
                  <a:outerShdw blurRad="38100" dist="38100" dir="2700000" algn="tl">
                    <a:srgbClr val="C0C0C0"/>
                  </a:outerShdw>
                </a:effectLst>
                <a:latin typeface="Verdana" panose="020B0604030504040204" pitchFamily="34" charset="0"/>
              </a:rPr>
              <a:t> 4.0 International </a:t>
            </a:r>
            <a:r>
              <a:rPr lang="es-ES" altLang="es-US" sz="1000" b="0" dirty="0" err="1">
                <a:solidFill>
                  <a:srgbClr val="161616"/>
                </a:solidFill>
                <a:effectLst>
                  <a:outerShdw blurRad="38100" dist="38100" dir="2700000" algn="tl">
                    <a:srgbClr val="C0C0C0"/>
                  </a:outerShdw>
                </a:effectLst>
                <a:latin typeface="Verdana" panose="020B0604030504040204" pitchFamily="34" charset="0"/>
              </a:rPr>
              <a:t>License</a:t>
            </a:r>
            <a:r>
              <a:rPr lang="es-ES" altLang="es-US" sz="1000" b="0" dirty="0">
                <a:solidFill>
                  <a:srgbClr val="161616"/>
                </a:solidFill>
                <a:effectLst>
                  <a:outerShdw blurRad="38100" dist="38100" dir="2700000" algn="tl">
                    <a:srgbClr val="C0C0C0"/>
                  </a:outerShdw>
                </a:effectLst>
                <a:latin typeface="Verdana" panose="020B0604030504040204" pitchFamily="34" charset="0"/>
              </a:rPr>
              <a:t>. To </a:t>
            </a:r>
            <a:r>
              <a:rPr lang="es-ES" altLang="es-US" sz="1000" b="0" dirty="0" err="1">
                <a:solidFill>
                  <a:srgbClr val="161616"/>
                </a:solidFill>
                <a:effectLst>
                  <a:outerShdw blurRad="38100" dist="38100" dir="2700000" algn="tl">
                    <a:srgbClr val="C0C0C0"/>
                  </a:outerShdw>
                </a:effectLst>
                <a:latin typeface="Verdana" panose="020B0604030504040204" pitchFamily="34" charset="0"/>
              </a:rPr>
              <a:t>view</a:t>
            </a:r>
            <a:r>
              <a:rPr lang="es-ES" altLang="es-US" sz="1000" b="0" dirty="0">
                <a:solidFill>
                  <a:srgbClr val="161616"/>
                </a:solidFill>
                <a:effectLst>
                  <a:outerShdw blurRad="38100" dist="38100" dir="2700000" algn="tl">
                    <a:srgbClr val="C0C0C0"/>
                  </a:outerShdw>
                </a:effectLst>
                <a:latin typeface="Verdana" panose="020B0604030504040204" pitchFamily="34" charset="0"/>
              </a:rPr>
              <a:t> a </a:t>
            </a:r>
            <a:r>
              <a:rPr lang="es-ES" altLang="es-US" sz="1000" b="0" dirty="0" err="1">
                <a:solidFill>
                  <a:srgbClr val="161616"/>
                </a:solidFill>
                <a:effectLst>
                  <a:outerShdw blurRad="38100" dist="38100" dir="2700000" algn="tl">
                    <a:srgbClr val="C0C0C0"/>
                  </a:outerShdw>
                </a:effectLst>
                <a:latin typeface="Verdana" panose="020B0604030504040204" pitchFamily="34" charset="0"/>
              </a:rPr>
              <a:t>copy</a:t>
            </a:r>
            <a:r>
              <a:rPr lang="es-ES" altLang="es-US" sz="1000" b="0" dirty="0">
                <a:solidFill>
                  <a:srgbClr val="161616"/>
                </a:solidFill>
                <a:effectLst>
                  <a:outerShdw blurRad="38100" dist="38100" dir="2700000" algn="tl">
                    <a:srgbClr val="C0C0C0"/>
                  </a:outerShdw>
                </a:effectLst>
                <a:latin typeface="Verdana" panose="020B0604030504040204" pitchFamily="34" charset="0"/>
              </a:rPr>
              <a:t> of </a:t>
            </a:r>
            <a:r>
              <a:rPr lang="es-ES" altLang="es-US" sz="1000" b="0" dirty="0" err="1">
                <a:solidFill>
                  <a:srgbClr val="161616"/>
                </a:solidFill>
                <a:effectLst>
                  <a:outerShdw blurRad="38100" dist="38100" dir="2700000" algn="tl">
                    <a:srgbClr val="C0C0C0"/>
                  </a:outerShdw>
                </a:effectLst>
                <a:latin typeface="Verdana" panose="020B0604030504040204" pitchFamily="34" charset="0"/>
              </a:rPr>
              <a:t>this</a:t>
            </a:r>
            <a:r>
              <a:rPr lang="es-ES" altLang="es-US" sz="1000" b="0" dirty="0">
                <a:solidFill>
                  <a:srgbClr val="161616"/>
                </a:solidFill>
                <a:effectLst>
                  <a:outerShdw blurRad="38100" dist="38100" dir="2700000" algn="tl">
                    <a:srgbClr val="C0C0C0"/>
                  </a:outerShdw>
                </a:effectLst>
                <a:latin typeface="Verdana" panose="020B0604030504040204" pitchFamily="34" charset="0"/>
              </a:rPr>
              <a:t> </a:t>
            </a:r>
            <a:r>
              <a:rPr lang="es-ES" altLang="es-US" sz="1000" b="0" dirty="0" err="1">
                <a:solidFill>
                  <a:srgbClr val="161616"/>
                </a:solidFill>
                <a:effectLst>
                  <a:outerShdw blurRad="38100" dist="38100" dir="2700000" algn="tl">
                    <a:srgbClr val="C0C0C0"/>
                  </a:outerShdw>
                </a:effectLst>
                <a:latin typeface="Verdana" panose="020B0604030504040204" pitchFamily="34" charset="0"/>
              </a:rPr>
              <a:t>license</a:t>
            </a:r>
            <a:r>
              <a:rPr lang="es-ES" altLang="es-US" sz="1000" b="0" dirty="0">
                <a:solidFill>
                  <a:srgbClr val="161616"/>
                </a:solidFill>
                <a:effectLst>
                  <a:outerShdw blurRad="38100" dist="38100" dir="2700000" algn="tl">
                    <a:srgbClr val="C0C0C0"/>
                  </a:outerShdw>
                </a:effectLst>
                <a:latin typeface="Verdana" panose="020B0604030504040204" pitchFamily="34" charset="0"/>
              </a:rPr>
              <a:t>, </a:t>
            </a:r>
            <a:r>
              <a:rPr lang="es-ES" altLang="es-US" sz="1000" b="0" dirty="0" err="1">
                <a:solidFill>
                  <a:srgbClr val="161616"/>
                </a:solidFill>
                <a:effectLst>
                  <a:outerShdw blurRad="38100" dist="38100" dir="2700000" algn="tl">
                    <a:srgbClr val="C0C0C0"/>
                  </a:outerShdw>
                </a:effectLst>
                <a:latin typeface="Verdana" panose="020B0604030504040204" pitchFamily="34" charset="0"/>
              </a:rPr>
              <a:t>visit</a:t>
            </a:r>
            <a:r>
              <a:rPr lang="es-ES" altLang="es-US" sz="1000" b="0" dirty="0">
                <a:solidFill>
                  <a:srgbClr val="161616"/>
                </a:solidFill>
                <a:effectLst>
                  <a:outerShdw blurRad="38100" dist="38100" dir="2700000" algn="tl">
                    <a:srgbClr val="C0C0C0"/>
                  </a:outerShdw>
                </a:effectLst>
                <a:latin typeface="Verdana" panose="020B0604030504040204" pitchFamily="34" charset="0"/>
              </a:rPr>
              <a:t> http://creativecommons.org/licenses/by-nc-nd/4.0/ </a:t>
            </a:r>
            <a:r>
              <a:rPr lang="es-ES" altLang="es-US" sz="1000" b="0" dirty="0" err="1">
                <a:solidFill>
                  <a:srgbClr val="161616"/>
                </a:solidFill>
                <a:effectLst>
                  <a:outerShdw blurRad="38100" dist="38100" dir="2700000" algn="tl">
                    <a:srgbClr val="C0C0C0"/>
                  </a:outerShdw>
                </a:effectLst>
                <a:latin typeface="Verdana" panose="020B0604030504040204" pitchFamily="34" charset="0"/>
              </a:rPr>
              <a:t>or</a:t>
            </a:r>
            <a:r>
              <a:rPr lang="es-ES" altLang="es-US" sz="1000" b="0" dirty="0">
                <a:solidFill>
                  <a:srgbClr val="161616"/>
                </a:solidFill>
                <a:effectLst>
                  <a:outerShdw blurRad="38100" dist="38100" dir="2700000" algn="tl">
                    <a:srgbClr val="C0C0C0"/>
                  </a:outerShdw>
                </a:effectLst>
                <a:latin typeface="Verdana" panose="020B0604030504040204" pitchFamily="34" charset="0"/>
              </a:rPr>
              <a:t> </a:t>
            </a:r>
            <a:r>
              <a:rPr lang="es-ES" altLang="es-US" sz="1000" b="0" dirty="0" err="1">
                <a:solidFill>
                  <a:srgbClr val="161616"/>
                </a:solidFill>
                <a:effectLst>
                  <a:outerShdw blurRad="38100" dist="38100" dir="2700000" algn="tl">
                    <a:srgbClr val="C0C0C0"/>
                  </a:outerShdw>
                </a:effectLst>
                <a:latin typeface="Verdana" panose="020B0604030504040204" pitchFamily="34" charset="0"/>
              </a:rPr>
              <a:t>send</a:t>
            </a:r>
            <a:r>
              <a:rPr lang="es-ES" altLang="es-US" sz="1000" b="0" dirty="0">
                <a:solidFill>
                  <a:srgbClr val="161616"/>
                </a:solidFill>
                <a:effectLst>
                  <a:outerShdw blurRad="38100" dist="38100" dir="2700000" algn="tl">
                    <a:srgbClr val="C0C0C0"/>
                  </a:outerShdw>
                </a:effectLst>
                <a:latin typeface="Verdana" panose="020B0604030504040204" pitchFamily="34" charset="0"/>
              </a:rPr>
              <a:t> a </a:t>
            </a:r>
            <a:r>
              <a:rPr lang="es-ES" altLang="es-US" sz="1000" b="0" dirty="0" err="1">
                <a:solidFill>
                  <a:srgbClr val="161616"/>
                </a:solidFill>
                <a:effectLst>
                  <a:outerShdw blurRad="38100" dist="38100" dir="2700000" algn="tl">
                    <a:srgbClr val="C0C0C0"/>
                  </a:outerShdw>
                </a:effectLst>
                <a:latin typeface="Verdana" panose="020B0604030504040204" pitchFamily="34" charset="0"/>
              </a:rPr>
              <a:t>letter</a:t>
            </a:r>
            <a:r>
              <a:rPr lang="es-ES" altLang="es-US" sz="1000" b="0" dirty="0">
                <a:solidFill>
                  <a:srgbClr val="161616"/>
                </a:solidFill>
                <a:effectLst>
                  <a:outerShdw blurRad="38100" dist="38100" dir="2700000" algn="tl">
                    <a:srgbClr val="C0C0C0"/>
                  </a:outerShdw>
                </a:effectLst>
                <a:latin typeface="Verdana" panose="020B0604030504040204" pitchFamily="34" charset="0"/>
              </a:rPr>
              <a:t> to Creative </a:t>
            </a:r>
            <a:r>
              <a:rPr lang="es-ES" altLang="es-US" sz="1000" b="0" dirty="0" err="1">
                <a:solidFill>
                  <a:srgbClr val="161616"/>
                </a:solidFill>
                <a:effectLst>
                  <a:outerShdw blurRad="38100" dist="38100" dir="2700000" algn="tl">
                    <a:srgbClr val="C0C0C0"/>
                  </a:outerShdw>
                </a:effectLst>
                <a:latin typeface="Verdana" panose="020B0604030504040204" pitchFamily="34" charset="0"/>
              </a:rPr>
              <a:t>Commons</a:t>
            </a:r>
            <a:r>
              <a:rPr lang="es-ES" altLang="es-US" sz="1000" b="0" dirty="0">
                <a:solidFill>
                  <a:srgbClr val="161616"/>
                </a:solidFill>
                <a:effectLst>
                  <a:outerShdw blurRad="38100" dist="38100" dir="2700000" algn="tl">
                    <a:srgbClr val="C0C0C0"/>
                  </a:outerShdw>
                </a:effectLst>
                <a:latin typeface="Verdana" panose="020B0604030504040204" pitchFamily="34" charset="0"/>
              </a:rPr>
              <a:t>, PO Box 1866, Mountain View, CA 94042, USA.</a:t>
            </a:r>
          </a:p>
        </p:txBody>
      </p:sp>
      <p:sp>
        <p:nvSpPr>
          <p:cNvPr id="8" name="Rectángulo 7"/>
          <p:cNvSpPr/>
          <p:nvPr/>
        </p:nvSpPr>
        <p:spPr>
          <a:xfrm>
            <a:off x="3883750" y="1262644"/>
            <a:ext cx="4572000" cy="794064"/>
          </a:xfrm>
          <a:prstGeom prst="rect">
            <a:avLst/>
          </a:prstGeom>
        </p:spPr>
        <p:txBody>
          <a:bodyPr>
            <a:spAutoFit/>
          </a:bodyPr>
          <a:lstStyle/>
          <a:p>
            <a:pPr algn="r" eaLnBrk="1" hangingPunct="1"/>
            <a:r>
              <a:rPr lang="es-MX" altLang="es-US" sz="1200" b="0" dirty="0" smtClean="0">
                <a:solidFill>
                  <a:srgbClr val="161616"/>
                </a:solidFill>
                <a:effectLst/>
                <a:latin typeface="Verdana" panose="020B0604030504040204" pitchFamily="34" charset="0"/>
                <a:ea typeface="Verdana" panose="020B0604030504040204" pitchFamily="34" charset="0"/>
                <a:cs typeface="Verdana" panose="020B0604030504040204" pitchFamily="34" charset="0"/>
              </a:rPr>
              <a:t>Editor </a:t>
            </a:r>
            <a:r>
              <a:rPr lang="es-ES" altLang="es-US" sz="1200" b="0" dirty="0" smtClean="0">
                <a:solidFill>
                  <a:srgbClr val="161616"/>
                </a:solidFill>
                <a:effectLst/>
                <a:latin typeface="Verdana" panose="020B0604030504040204" pitchFamily="34" charset="0"/>
                <a:ea typeface="Verdana" panose="020B0604030504040204" pitchFamily="34" charset="0"/>
                <a:cs typeface="Verdana" panose="020B0604030504040204" pitchFamily="34" charset="0"/>
              </a:rPr>
              <a:t> </a:t>
            </a:r>
          </a:p>
          <a:p>
            <a:pPr algn="r" eaLnBrk="1" hangingPunct="1"/>
            <a:r>
              <a:rPr lang="es-ES" altLang="es-US" sz="1200" b="0" dirty="0" smtClean="0">
                <a:solidFill>
                  <a:srgbClr val="161616"/>
                </a:solidFill>
                <a:effectLst/>
                <a:latin typeface="Verdana" panose="020B0604030504040204" pitchFamily="34" charset="0"/>
                <a:ea typeface="Verdana" panose="020B0604030504040204" pitchFamily="34" charset="0"/>
                <a:cs typeface="Verdana" panose="020B0604030504040204" pitchFamily="34" charset="0"/>
              </a:rPr>
              <a:t>James Rodríguez Calle</a:t>
            </a:r>
            <a:r>
              <a:rPr lang="es-ES" altLang="es-US" sz="600" b="0" dirty="0" smtClean="0">
                <a:solidFill>
                  <a:srgbClr val="161616"/>
                </a:solidFill>
                <a:effectLst/>
                <a:latin typeface="Verdana" panose="020B0604030504040204" pitchFamily="34" charset="0"/>
                <a:ea typeface="Verdana" panose="020B0604030504040204" pitchFamily="34" charset="0"/>
                <a:cs typeface="Verdana" panose="020B0604030504040204" pitchFamily="34" charset="0"/>
              </a:rPr>
              <a:t>2</a:t>
            </a:r>
          </a:p>
          <a:p>
            <a:pPr algn="r" eaLnBrk="1" hangingPunct="1"/>
            <a:r>
              <a:rPr lang="es-ES" altLang="es-US" sz="1200" b="0" dirty="0" smtClean="0">
                <a:solidFill>
                  <a:srgbClr val="161616"/>
                </a:solidFill>
                <a:effectLst/>
                <a:latin typeface="Verdana" panose="020B0604030504040204" pitchFamily="34" charset="0"/>
                <a:ea typeface="Verdana" panose="020B0604030504040204" pitchFamily="34" charset="0"/>
                <a:cs typeface="Verdana" panose="020B0604030504040204" pitchFamily="34" charset="0"/>
              </a:rPr>
              <a:t>Fecha de publicación</a:t>
            </a:r>
          </a:p>
          <a:p>
            <a:pPr algn="r" eaLnBrk="1" hangingPunct="1"/>
            <a:r>
              <a:rPr lang="es-ES" altLang="es-US" sz="1200" b="0" dirty="0" smtClean="0">
                <a:solidFill>
                  <a:srgbClr val="161616"/>
                </a:solidFill>
                <a:effectLst/>
                <a:latin typeface="Verdana" panose="020B0604030504040204" pitchFamily="34" charset="0"/>
                <a:ea typeface="Verdana" panose="020B0604030504040204" pitchFamily="34" charset="0"/>
                <a:cs typeface="Verdana" panose="020B0604030504040204" pitchFamily="34" charset="0"/>
              </a:rPr>
              <a:t>Junio de 2015</a:t>
            </a:r>
            <a:endParaRPr lang="es-ES" altLang="es-US" sz="1200" b="0" i="1" dirty="0">
              <a:solidFill>
                <a:srgbClr val="161616"/>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9" name="Rectángulo 8"/>
          <p:cNvSpPr/>
          <p:nvPr/>
        </p:nvSpPr>
        <p:spPr>
          <a:xfrm>
            <a:off x="4006975" y="5692715"/>
            <a:ext cx="4572000" cy="400110"/>
          </a:xfrm>
          <a:prstGeom prst="rect">
            <a:avLst/>
          </a:prstGeom>
        </p:spPr>
        <p:txBody>
          <a:bodyPr>
            <a:spAutoFit/>
          </a:bodyPr>
          <a:lstStyle/>
          <a:p>
            <a:pPr algn="r"/>
            <a:r>
              <a:rPr lang="es-US" sz="1000" b="0" dirty="0" smtClean="0">
                <a:solidFill>
                  <a:schemeClr val="accent4">
                    <a:lumMod val="10000"/>
                  </a:schemeClr>
                </a:solidFill>
                <a:effectLst/>
                <a:latin typeface="Verdana" panose="020B0604030504040204" pitchFamily="34" charset="0"/>
                <a:ea typeface="Verdana" panose="020B0604030504040204" pitchFamily="34" charset="0"/>
                <a:cs typeface="Verdana" panose="020B0604030504040204" pitchFamily="34" charset="0"/>
              </a:rPr>
              <a:t>1Hoover Delgado: Universidad </a:t>
            </a:r>
            <a:r>
              <a:rPr lang="es-US" sz="1000" b="0" dirty="0" err="1" smtClean="0">
                <a:solidFill>
                  <a:schemeClr val="accent4">
                    <a:lumMod val="10000"/>
                  </a:schemeClr>
                </a:solidFill>
                <a:effectLst/>
                <a:latin typeface="Verdana" panose="020B0604030504040204" pitchFamily="34" charset="0"/>
                <a:ea typeface="Verdana" panose="020B0604030504040204" pitchFamily="34" charset="0"/>
                <a:cs typeface="Verdana" panose="020B0604030504040204" pitchFamily="34" charset="0"/>
              </a:rPr>
              <a:t>Icesi</a:t>
            </a:r>
            <a:r>
              <a:rPr lang="es-US" sz="1000" b="0" dirty="0" smtClean="0">
                <a:solidFill>
                  <a:schemeClr val="accent4">
                    <a:lumMod val="10000"/>
                  </a:schemeClr>
                </a:solidFill>
                <a:effectLst/>
                <a:latin typeface="Verdana" panose="020B0604030504040204" pitchFamily="34" charset="0"/>
                <a:ea typeface="Verdana" panose="020B0604030504040204" pitchFamily="34" charset="0"/>
                <a:cs typeface="Verdana" panose="020B0604030504040204" pitchFamily="34" charset="0"/>
              </a:rPr>
              <a:t>, Cali.  hdelgado@icesi.edu.co</a:t>
            </a:r>
          </a:p>
          <a:p>
            <a:pPr algn="r"/>
            <a:r>
              <a:rPr lang="es-US" sz="1000" b="0" dirty="0" smtClean="0">
                <a:solidFill>
                  <a:schemeClr val="accent4">
                    <a:lumMod val="10000"/>
                  </a:schemeClr>
                </a:solidFill>
                <a:effectLst/>
                <a:latin typeface="Verdana" panose="020B0604030504040204" pitchFamily="34" charset="0"/>
                <a:ea typeface="Verdana" panose="020B0604030504040204" pitchFamily="34" charset="0"/>
                <a:cs typeface="Verdana" panose="020B0604030504040204" pitchFamily="34" charset="0"/>
              </a:rPr>
              <a:t>2James Rodríguez: Universidad </a:t>
            </a:r>
            <a:r>
              <a:rPr lang="es-US" sz="1000" b="0" dirty="0" err="1" smtClean="0">
                <a:solidFill>
                  <a:schemeClr val="accent4">
                    <a:lumMod val="10000"/>
                  </a:schemeClr>
                </a:solidFill>
                <a:effectLst/>
                <a:latin typeface="Verdana" panose="020B0604030504040204" pitchFamily="34" charset="0"/>
                <a:ea typeface="Verdana" panose="020B0604030504040204" pitchFamily="34" charset="0"/>
                <a:cs typeface="Verdana" panose="020B0604030504040204" pitchFamily="34" charset="0"/>
              </a:rPr>
              <a:t>Icesi</a:t>
            </a:r>
            <a:r>
              <a:rPr lang="es-US" sz="1000" b="0" dirty="0" smtClean="0">
                <a:solidFill>
                  <a:schemeClr val="accent4">
                    <a:lumMod val="10000"/>
                  </a:schemeClr>
                </a:solidFill>
                <a:effectLst/>
                <a:latin typeface="Verdana" panose="020B0604030504040204" pitchFamily="34" charset="0"/>
                <a:ea typeface="Verdana" panose="020B0604030504040204" pitchFamily="34" charset="0"/>
                <a:cs typeface="Verdana" panose="020B0604030504040204" pitchFamily="34" charset="0"/>
              </a:rPr>
              <a:t>, Cali.  jamesroca@gmail.com</a:t>
            </a:r>
            <a:endParaRPr lang="es-US" sz="1000" b="0" dirty="0">
              <a:solidFill>
                <a:schemeClr val="accent4">
                  <a:lumMod val="10000"/>
                </a:schemeClr>
              </a:solidFill>
              <a:effectLst/>
              <a:latin typeface="Verdana" panose="020B0604030504040204" pitchFamily="34" charset="0"/>
              <a:ea typeface="Verdana" panose="020B0604030504040204" pitchFamily="34" charset="0"/>
              <a:cs typeface="Verdana" panose="020B0604030504040204" pitchFamily="34" charset="0"/>
            </a:endParaRPr>
          </a:p>
        </p:txBody>
      </p:sp>
      <p:pic>
        <p:nvPicPr>
          <p:cNvPr id="10" name="Imagen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2607" y="4677004"/>
            <a:ext cx="948748" cy="336171"/>
          </a:xfrm>
          <a:prstGeom prst="rect">
            <a:avLst/>
          </a:prstGeom>
        </p:spPr>
      </p:pic>
      <p:pic>
        <p:nvPicPr>
          <p:cNvPr id="11" name="Imagen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9951" y="4255285"/>
            <a:ext cx="711650" cy="397851"/>
          </a:xfrm>
          <a:prstGeom prst="rect">
            <a:avLst/>
          </a:prstGeom>
        </p:spPr>
      </p:pic>
      <p:sp>
        <p:nvSpPr>
          <p:cNvPr id="12" name="Rectángulo 11"/>
          <p:cNvSpPr/>
          <p:nvPr/>
        </p:nvSpPr>
        <p:spPr>
          <a:xfrm>
            <a:off x="107504" y="5031467"/>
            <a:ext cx="1368152" cy="1061829"/>
          </a:xfrm>
          <a:prstGeom prst="rect">
            <a:avLst/>
          </a:prstGeom>
        </p:spPr>
        <p:txBody>
          <a:bodyPr wrap="square">
            <a:spAutoFit/>
          </a:bodyPr>
          <a:lstStyle/>
          <a:p>
            <a:r>
              <a:rPr lang="es-US" sz="900" b="0" dirty="0">
                <a:solidFill>
                  <a:schemeClr val="accent4">
                    <a:lumMod val="10000"/>
                  </a:schemeClr>
                </a:solidFill>
                <a:latin typeface="Verdana" panose="020B0604030504040204" pitchFamily="34" charset="0"/>
                <a:ea typeface="Verdana" panose="020B0604030504040204" pitchFamily="34" charset="0"/>
                <a:cs typeface="Verdana" panose="020B0604030504040204" pitchFamily="34" charset="0"/>
              </a:rPr>
              <a:t>Dependencia </a:t>
            </a:r>
          </a:p>
          <a:p>
            <a:r>
              <a:rPr lang="es-US" sz="900" b="0" dirty="0">
                <a:solidFill>
                  <a:schemeClr val="accent4">
                    <a:lumMod val="10000"/>
                  </a:schemeClr>
                </a:solidFill>
                <a:latin typeface="Verdana" panose="020B0604030504040204" pitchFamily="34" charset="0"/>
                <a:ea typeface="Verdana" panose="020B0604030504040204" pitchFamily="34" charset="0"/>
                <a:cs typeface="Verdana" panose="020B0604030504040204" pitchFamily="34" charset="0"/>
              </a:rPr>
              <a:t>académica:</a:t>
            </a:r>
          </a:p>
          <a:p>
            <a:r>
              <a:rPr lang="es-US" sz="900" b="0" dirty="0">
                <a:solidFill>
                  <a:schemeClr val="accent4">
                    <a:lumMod val="10000"/>
                  </a:schemeClr>
                </a:solidFill>
                <a:latin typeface="Verdana" panose="020B0604030504040204" pitchFamily="34" charset="0"/>
                <a:ea typeface="Verdana" panose="020B0604030504040204" pitchFamily="34" charset="0"/>
                <a:cs typeface="Verdana" panose="020B0604030504040204" pitchFamily="34" charset="0"/>
              </a:rPr>
              <a:t>Escuela de Ciencias </a:t>
            </a:r>
          </a:p>
          <a:p>
            <a:r>
              <a:rPr lang="es-US" sz="900" b="0" dirty="0">
                <a:solidFill>
                  <a:schemeClr val="accent4">
                    <a:lumMod val="10000"/>
                  </a:schemeClr>
                </a:solidFill>
                <a:latin typeface="Verdana" panose="020B0604030504040204" pitchFamily="34" charset="0"/>
                <a:ea typeface="Verdana" panose="020B0604030504040204" pitchFamily="34" charset="0"/>
                <a:cs typeface="Verdana" panose="020B0604030504040204" pitchFamily="34" charset="0"/>
              </a:rPr>
              <a:t>de la Educación</a:t>
            </a:r>
          </a:p>
          <a:p>
            <a:endParaRPr lang="es-US" sz="900" b="0" dirty="0">
              <a:solidFill>
                <a:schemeClr val="accent4">
                  <a:lumMod val="10000"/>
                </a:schemeClr>
              </a:solidFill>
              <a:latin typeface="Verdana" panose="020B0604030504040204" pitchFamily="34" charset="0"/>
              <a:ea typeface="Verdana" panose="020B0604030504040204" pitchFamily="34" charset="0"/>
              <a:cs typeface="Verdana" panose="020B0604030504040204" pitchFamily="34" charset="0"/>
            </a:endParaRPr>
          </a:p>
          <a:p>
            <a:r>
              <a:rPr lang="es-US" sz="900" b="0" smtClean="0">
                <a:solidFill>
                  <a:schemeClr val="accent4">
                    <a:lumMod val="10000"/>
                  </a:schemeClr>
                </a:solidFill>
                <a:latin typeface="Verdana" panose="020B0604030504040204" pitchFamily="34" charset="0"/>
                <a:ea typeface="Verdana" panose="020B0604030504040204" pitchFamily="34" charset="0"/>
                <a:cs typeface="Verdana" panose="020B0604030504040204" pitchFamily="34" charset="0"/>
              </a:rPr>
              <a:t>Departamento de</a:t>
            </a:r>
            <a:endParaRPr lang="es-US" sz="900" b="0" dirty="0">
              <a:solidFill>
                <a:schemeClr val="accent4">
                  <a:lumMod val="10000"/>
                </a:schemeClr>
              </a:solidFill>
              <a:latin typeface="Verdana" panose="020B0604030504040204" pitchFamily="34" charset="0"/>
              <a:ea typeface="Verdana" panose="020B0604030504040204" pitchFamily="34" charset="0"/>
              <a:cs typeface="Verdana" panose="020B0604030504040204" pitchFamily="34" charset="0"/>
            </a:endParaRPr>
          </a:p>
          <a:p>
            <a:r>
              <a:rPr lang="es-US" sz="900" b="0" dirty="0">
                <a:solidFill>
                  <a:schemeClr val="accent4">
                    <a:lumMod val="10000"/>
                  </a:schemeClr>
                </a:solidFill>
                <a:latin typeface="Verdana" panose="020B0604030504040204" pitchFamily="34" charset="0"/>
                <a:ea typeface="Verdana" panose="020B0604030504040204" pitchFamily="34" charset="0"/>
                <a:cs typeface="Verdana" panose="020B0604030504040204" pitchFamily="34" charset="0"/>
              </a:rPr>
              <a:t>Lenguaje</a:t>
            </a:r>
          </a:p>
        </p:txBody>
      </p:sp>
    </p:spTree>
    <p:extLst>
      <p:ext uri="{BB962C8B-B14F-4D97-AF65-F5344CB8AC3E}">
        <p14:creationId xmlns:p14="http://schemas.microsoft.com/office/powerpoint/2010/main" val="7021599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560388" y="44450"/>
            <a:ext cx="698500" cy="8318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4800" smtClean="0">
                <a:latin typeface="Arial" charset="0"/>
              </a:rPr>
              <a:t>6.</a:t>
            </a:r>
            <a:endParaRPr lang="es-ES" sz="4800" smtClean="0">
              <a:latin typeface="Arial" charset="0"/>
            </a:endParaRPr>
          </a:p>
        </p:txBody>
      </p:sp>
      <p:sp>
        <p:nvSpPr>
          <p:cNvPr id="10243" name="Text Box 5"/>
          <p:cNvSpPr txBox="1">
            <a:spLocks noChangeArrowheads="1"/>
          </p:cNvSpPr>
          <p:nvPr/>
        </p:nvSpPr>
        <p:spPr bwMode="auto">
          <a:xfrm>
            <a:off x="1149350" y="333375"/>
            <a:ext cx="6662738" cy="461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400" smtClean="0">
                <a:latin typeface="Arial" charset="0"/>
              </a:rPr>
              <a:t>Distingue el acto causal del acto inferencial</a:t>
            </a:r>
            <a:endParaRPr lang="es-ES" sz="2400" smtClean="0">
              <a:latin typeface="Arial" charset="0"/>
            </a:endParaRPr>
          </a:p>
        </p:txBody>
      </p:sp>
      <p:sp>
        <p:nvSpPr>
          <p:cNvPr id="10244" name="Text Box 6"/>
          <p:cNvSpPr txBox="1">
            <a:spLocks noChangeArrowheads="1"/>
          </p:cNvSpPr>
          <p:nvPr/>
        </p:nvSpPr>
        <p:spPr bwMode="auto">
          <a:xfrm>
            <a:off x="395288" y="1052513"/>
            <a:ext cx="76073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b="0" i="1"/>
              <a:t>Pedro se fue de la casa  </a:t>
            </a:r>
            <a:r>
              <a:rPr lang="es-MX" altLang="en-US" b="0" i="1">
                <a:solidFill>
                  <a:srgbClr val="FF0000"/>
                </a:solidFill>
              </a:rPr>
              <a:t>porque el closet estaba vacío.</a:t>
            </a:r>
            <a:endParaRPr lang="es-ES" altLang="en-US" b="0" i="1">
              <a:solidFill>
                <a:srgbClr val="FF0000"/>
              </a:solidFill>
            </a:endParaRPr>
          </a:p>
        </p:txBody>
      </p:sp>
      <p:sp>
        <p:nvSpPr>
          <p:cNvPr id="10245" name="Text Box 7"/>
          <p:cNvSpPr txBox="1">
            <a:spLocks noChangeArrowheads="1"/>
          </p:cNvSpPr>
          <p:nvPr/>
        </p:nvSpPr>
        <p:spPr bwMode="auto">
          <a:xfrm>
            <a:off x="1835150" y="1844675"/>
            <a:ext cx="121602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400" b="0" smtClean="0">
                <a:latin typeface="Arial" charset="0"/>
              </a:rPr>
              <a:t>[Efecto]</a:t>
            </a:r>
            <a:endParaRPr lang="es-ES" sz="2400" b="0" smtClean="0">
              <a:latin typeface="Arial" charset="0"/>
            </a:endParaRPr>
          </a:p>
        </p:txBody>
      </p:sp>
      <p:sp>
        <p:nvSpPr>
          <p:cNvPr id="10246" name="Text Box 8"/>
          <p:cNvSpPr txBox="1">
            <a:spLocks noChangeArrowheads="1"/>
          </p:cNvSpPr>
          <p:nvPr/>
        </p:nvSpPr>
        <p:spPr bwMode="auto">
          <a:xfrm>
            <a:off x="5148263" y="1844675"/>
            <a:ext cx="123507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400" b="0" smtClean="0">
                <a:solidFill>
                  <a:srgbClr val="FF0000"/>
                </a:solidFill>
                <a:latin typeface="Arial" charset="0"/>
              </a:rPr>
              <a:t>[Causa]</a:t>
            </a:r>
            <a:endParaRPr lang="es-ES" sz="2400" b="0" smtClean="0">
              <a:solidFill>
                <a:srgbClr val="FF0000"/>
              </a:solidFill>
              <a:latin typeface="Arial" charset="0"/>
            </a:endParaRPr>
          </a:p>
        </p:txBody>
      </p:sp>
      <p:sp>
        <p:nvSpPr>
          <p:cNvPr id="10247" name="Text Box 10"/>
          <p:cNvSpPr txBox="1">
            <a:spLocks noChangeArrowheads="1"/>
          </p:cNvSpPr>
          <p:nvPr/>
        </p:nvSpPr>
        <p:spPr bwMode="auto">
          <a:xfrm>
            <a:off x="1042988" y="1412875"/>
            <a:ext cx="755967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b="0" i="1"/>
              <a:t>Juan se accidentó</a:t>
            </a:r>
            <a:r>
              <a:rPr lang="es-MX" altLang="en-US" b="0"/>
              <a:t>   </a:t>
            </a:r>
            <a:r>
              <a:rPr lang="es-MX" altLang="en-US" b="0" i="1">
                <a:solidFill>
                  <a:srgbClr val="FF0000"/>
                </a:solidFill>
              </a:rPr>
              <a:t>porque el carro presentaba daños.</a:t>
            </a:r>
            <a:endParaRPr lang="es-ES" altLang="en-US" b="0" i="1">
              <a:solidFill>
                <a:srgbClr val="FF0000"/>
              </a:solidFill>
            </a:endParaRPr>
          </a:p>
        </p:txBody>
      </p:sp>
      <p:sp>
        <p:nvSpPr>
          <p:cNvPr id="10248" name="Text Box 11"/>
          <p:cNvSpPr txBox="1">
            <a:spLocks noChangeArrowheads="1"/>
          </p:cNvSpPr>
          <p:nvPr/>
        </p:nvSpPr>
        <p:spPr bwMode="auto">
          <a:xfrm>
            <a:off x="611188" y="2349500"/>
            <a:ext cx="75057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b="0"/>
              <a:t>Que el </a:t>
            </a:r>
            <a:r>
              <a:rPr lang="es-MX" altLang="en-US" b="0">
                <a:solidFill>
                  <a:srgbClr val="FF0000"/>
                </a:solidFill>
              </a:rPr>
              <a:t>closet</a:t>
            </a:r>
            <a:r>
              <a:rPr lang="es-MX" altLang="en-US" b="0"/>
              <a:t> estuviera </a:t>
            </a:r>
            <a:r>
              <a:rPr lang="es-MX" altLang="en-US" b="0">
                <a:solidFill>
                  <a:srgbClr val="FF0000"/>
                </a:solidFill>
              </a:rPr>
              <a:t>vacío</a:t>
            </a:r>
            <a:r>
              <a:rPr lang="es-MX" altLang="en-US" b="0"/>
              <a:t> </a:t>
            </a:r>
            <a:r>
              <a:rPr lang="es-MX" altLang="en-US" b="0">
                <a:solidFill>
                  <a:srgbClr val="FF0000"/>
                </a:solidFill>
              </a:rPr>
              <a:t>hizo</a:t>
            </a:r>
            <a:r>
              <a:rPr lang="es-MX" altLang="en-US" b="0"/>
              <a:t> que Pedro se fuera.</a:t>
            </a:r>
            <a:endParaRPr lang="es-ES" altLang="en-US" b="0"/>
          </a:p>
        </p:txBody>
      </p:sp>
      <p:sp>
        <p:nvSpPr>
          <p:cNvPr id="10249" name="Text Box 12"/>
          <p:cNvSpPr txBox="1">
            <a:spLocks noChangeArrowheads="1"/>
          </p:cNvSpPr>
          <p:nvPr/>
        </p:nvSpPr>
        <p:spPr bwMode="auto">
          <a:xfrm>
            <a:off x="468313" y="2781300"/>
            <a:ext cx="84582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b="0"/>
              <a:t>Que el </a:t>
            </a:r>
            <a:r>
              <a:rPr lang="es-MX" altLang="en-US" b="0">
                <a:solidFill>
                  <a:srgbClr val="FF0000"/>
                </a:solidFill>
              </a:rPr>
              <a:t>carro</a:t>
            </a:r>
            <a:r>
              <a:rPr lang="es-MX" altLang="en-US" b="0"/>
              <a:t> presentara </a:t>
            </a:r>
            <a:r>
              <a:rPr lang="es-MX" altLang="en-US" b="0">
                <a:solidFill>
                  <a:srgbClr val="FF0000"/>
                </a:solidFill>
              </a:rPr>
              <a:t>daños</a:t>
            </a:r>
            <a:r>
              <a:rPr lang="es-MX" altLang="en-US" b="0"/>
              <a:t> </a:t>
            </a:r>
            <a:r>
              <a:rPr lang="es-MX" altLang="en-US" b="0">
                <a:solidFill>
                  <a:srgbClr val="FF0000"/>
                </a:solidFill>
              </a:rPr>
              <a:t>hizo</a:t>
            </a:r>
            <a:r>
              <a:rPr lang="es-MX" altLang="en-US" b="0"/>
              <a:t> que Juan se accidentara.</a:t>
            </a:r>
            <a:endParaRPr lang="es-ES" altLang="en-US" b="0"/>
          </a:p>
        </p:txBody>
      </p:sp>
      <p:sp>
        <p:nvSpPr>
          <p:cNvPr id="10250" name="Text Box 13"/>
          <p:cNvSpPr txBox="1">
            <a:spLocks noChangeArrowheads="1"/>
          </p:cNvSpPr>
          <p:nvPr/>
        </p:nvSpPr>
        <p:spPr bwMode="auto">
          <a:xfrm>
            <a:off x="3975100" y="3303588"/>
            <a:ext cx="1731963"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400" b="0" smtClean="0">
                <a:latin typeface="Arial" charset="0"/>
              </a:rPr>
              <a:t>*************</a:t>
            </a:r>
            <a:endParaRPr lang="es-ES" sz="2400" b="0" smtClean="0">
              <a:latin typeface="Arial" charset="0"/>
            </a:endParaRPr>
          </a:p>
        </p:txBody>
      </p:sp>
      <p:sp>
        <p:nvSpPr>
          <p:cNvPr id="10251" name="Text Box 14"/>
          <p:cNvSpPr txBox="1">
            <a:spLocks noChangeArrowheads="1"/>
          </p:cNvSpPr>
          <p:nvPr/>
        </p:nvSpPr>
        <p:spPr bwMode="auto">
          <a:xfrm>
            <a:off x="395288" y="3644900"/>
            <a:ext cx="338772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400" b="0" smtClean="0">
                <a:latin typeface="Arial" charset="0"/>
              </a:rPr>
              <a:t>Pedro se fue de la casa</a:t>
            </a:r>
            <a:endParaRPr lang="es-ES" sz="2400" b="0" smtClean="0">
              <a:latin typeface="Arial" charset="0"/>
            </a:endParaRPr>
          </a:p>
        </p:txBody>
      </p:sp>
      <p:sp>
        <p:nvSpPr>
          <p:cNvPr id="10252" name="Text Box 16"/>
          <p:cNvSpPr txBox="1">
            <a:spLocks noChangeArrowheads="1"/>
          </p:cNvSpPr>
          <p:nvPr/>
        </p:nvSpPr>
        <p:spPr bwMode="auto">
          <a:xfrm>
            <a:off x="1403350" y="4292600"/>
            <a:ext cx="169227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400" b="0" smtClean="0">
                <a:latin typeface="Arial" charset="0"/>
              </a:rPr>
              <a:t>[Inferencia]</a:t>
            </a:r>
            <a:endParaRPr lang="es-ES" sz="2400" b="0" smtClean="0">
              <a:latin typeface="Arial" charset="0"/>
            </a:endParaRPr>
          </a:p>
        </p:txBody>
      </p:sp>
      <p:sp>
        <p:nvSpPr>
          <p:cNvPr id="10253" name="Text Box 17"/>
          <p:cNvSpPr txBox="1">
            <a:spLocks noChangeArrowheads="1"/>
          </p:cNvSpPr>
          <p:nvPr/>
        </p:nvSpPr>
        <p:spPr bwMode="auto">
          <a:xfrm>
            <a:off x="4067175" y="3644900"/>
            <a:ext cx="42354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b="0">
                <a:solidFill>
                  <a:schemeClr val="accent2"/>
                </a:solidFill>
              </a:rPr>
              <a:t>porque el closet estaba vacío.</a:t>
            </a:r>
            <a:endParaRPr lang="es-ES" altLang="en-US" b="0">
              <a:solidFill>
                <a:schemeClr val="accent2"/>
              </a:solidFill>
            </a:endParaRPr>
          </a:p>
        </p:txBody>
      </p:sp>
      <p:sp>
        <p:nvSpPr>
          <p:cNvPr id="10254" name="Text Box 19"/>
          <p:cNvSpPr txBox="1">
            <a:spLocks noChangeArrowheads="1"/>
          </p:cNvSpPr>
          <p:nvPr/>
        </p:nvSpPr>
        <p:spPr bwMode="auto">
          <a:xfrm>
            <a:off x="5724525" y="4292600"/>
            <a:ext cx="123507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400" b="0" smtClean="0">
                <a:solidFill>
                  <a:schemeClr val="accent2"/>
                </a:solidFill>
                <a:latin typeface="Arial" charset="0"/>
              </a:rPr>
              <a:t>[Indicio]</a:t>
            </a:r>
            <a:endParaRPr lang="es-ES" sz="2400" b="0" smtClean="0">
              <a:solidFill>
                <a:schemeClr val="accent2"/>
              </a:solidFill>
              <a:latin typeface="Arial" charset="0"/>
            </a:endParaRPr>
          </a:p>
        </p:txBody>
      </p:sp>
      <p:sp>
        <p:nvSpPr>
          <p:cNvPr id="10255" name="Text Box 21"/>
          <p:cNvSpPr txBox="1">
            <a:spLocks noChangeArrowheads="1"/>
          </p:cNvSpPr>
          <p:nvPr/>
        </p:nvSpPr>
        <p:spPr bwMode="auto">
          <a:xfrm>
            <a:off x="1116013" y="4005263"/>
            <a:ext cx="27559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b="0" i="1"/>
              <a:t>Juan se accidentó</a:t>
            </a:r>
            <a:endParaRPr lang="es-ES" altLang="en-US" b="0" i="1"/>
          </a:p>
        </p:txBody>
      </p:sp>
      <p:sp>
        <p:nvSpPr>
          <p:cNvPr id="10256" name="Text Box 22"/>
          <p:cNvSpPr txBox="1">
            <a:spLocks noChangeArrowheads="1"/>
          </p:cNvSpPr>
          <p:nvPr/>
        </p:nvSpPr>
        <p:spPr bwMode="auto">
          <a:xfrm>
            <a:off x="4067175" y="4005263"/>
            <a:ext cx="484822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b="0" i="1">
                <a:solidFill>
                  <a:schemeClr val="accent2"/>
                </a:solidFill>
              </a:rPr>
              <a:t>porque el carro presentaba daños.</a:t>
            </a:r>
            <a:endParaRPr lang="es-ES" altLang="en-US" b="0" i="1">
              <a:solidFill>
                <a:schemeClr val="accent2"/>
              </a:solidFill>
            </a:endParaRPr>
          </a:p>
        </p:txBody>
      </p:sp>
      <p:sp>
        <p:nvSpPr>
          <p:cNvPr id="10257" name="Text Box 23"/>
          <p:cNvSpPr txBox="1">
            <a:spLocks noChangeArrowheads="1"/>
          </p:cNvSpPr>
          <p:nvPr/>
        </p:nvSpPr>
        <p:spPr bwMode="auto">
          <a:xfrm>
            <a:off x="3708400" y="3425825"/>
            <a:ext cx="339725"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4400" smtClean="0">
                <a:solidFill>
                  <a:srgbClr val="FF0000"/>
                </a:solidFill>
                <a:latin typeface="Arial" charset="0"/>
              </a:rPr>
              <a:t>,</a:t>
            </a:r>
            <a:endParaRPr lang="es-ES" sz="4400" smtClean="0">
              <a:solidFill>
                <a:srgbClr val="FF0000"/>
              </a:solidFill>
              <a:latin typeface="Arial" charset="0"/>
            </a:endParaRPr>
          </a:p>
        </p:txBody>
      </p:sp>
      <p:sp>
        <p:nvSpPr>
          <p:cNvPr id="10258" name="Text Box 24"/>
          <p:cNvSpPr txBox="1">
            <a:spLocks noChangeArrowheads="1"/>
          </p:cNvSpPr>
          <p:nvPr/>
        </p:nvSpPr>
        <p:spPr bwMode="auto">
          <a:xfrm>
            <a:off x="3635375" y="3762375"/>
            <a:ext cx="339725"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4400" smtClean="0">
                <a:solidFill>
                  <a:srgbClr val="FF0000"/>
                </a:solidFill>
                <a:latin typeface="Arial" charset="0"/>
              </a:rPr>
              <a:t>,</a:t>
            </a:r>
            <a:endParaRPr lang="es-ES" sz="4400" smtClean="0">
              <a:solidFill>
                <a:srgbClr val="FF0000"/>
              </a:solidFill>
              <a:latin typeface="Arial" charset="0"/>
            </a:endParaRPr>
          </a:p>
        </p:txBody>
      </p:sp>
      <p:sp>
        <p:nvSpPr>
          <p:cNvPr id="10259" name="Text Box 25"/>
          <p:cNvSpPr txBox="1">
            <a:spLocks noChangeArrowheads="1"/>
          </p:cNvSpPr>
          <p:nvPr/>
        </p:nvSpPr>
        <p:spPr bwMode="auto">
          <a:xfrm>
            <a:off x="519113" y="4959350"/>
            <a:ext cx="76581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b="0"/>
              <a:t>Dado </a:t>
            </a:r>
            <a:r>
              <a:rPr lang="es-MX" altLang="en-US" b="0">
                <a:solidFill>
                  <a:schemeClr val="accent2"/>
                </a:solidFill>
              </a:rPr>
              <a:t>closet vacío, </a:t>
            </a:r>
            <a:r>
              <a:rPr lang="es-MX" altLang="en-US" b="0">
                <a:solidFill>
                  <a:srgbClr val="FF0000"/>
                </a:solidFill>
              </a:rPr>
              <a:t>infiero que</a:t>
            </a:r>
            <a:r>
              <a:rPr lang="es-MX" altLang="en-US" b="0"/>
              <a:t>  Pedro se fue de la casa.</a:t>
            </a:r>
            <a:endParaRPr lang="es-ES" altLang="en-US" b="0"/>
          </a:p>
        </p:txBody>
      </p:sp>
      <p:sp>
        <p:nvSpPr>
          <p:cNvPr id="10260" name="Text Box 26"/>
          <p:cNvSpPr txBox="1">
            <a:spLocks noChangeArrowheads="1"/>
          </p:cNvSpPr>
          <p:nvPr/>
        </p:nvSpPr>
        <p:spPr bwMode="auto">
          <a:xfrm>
            <a:off x="592138" y="5464175"/>
            <a:ext cx="7491412"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b="0"/>
              <a:t>Dado </a:t>
            </a:r>
            <a:r>
              <a:rPr lang="es-MX" altLang="en-US" b="0">
                <a:solidFill>
                  <a:schemeClr val="accent2"/>
                </a:solidFill>
              </a:rPr>
              <a:t>carro con daños, </a:t>
            </a:r>
            <a:r>
              <a:rPr lang="es-MX" altLang="en-US" b="0">
                <a:solidFill>
                  <a:srgbClr val="FF0000"/>
                </a:solidFill>
              </a:rPr>
              <a:t>infiero que </a:t>
            </a:r>
            <a:r>
              <a:rPr lang="es-MX" altLang="en-US" b="0"/>
              <a:t>Juan se accidentó.</a:t>
            </a:r>
            <a:endParaRPr lang="es-ES" altLang="en-US" b="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ChangeArrowheads="1"/>
          </p:cNvSpPr>
          <p:nvPr/>
        </p:nvSpPr>
        <p:spPr bwMode="auto">
          <a:xfrm>
            <a:off x="1377950" y="646113"/>
            <a:ext cx="6210300" cy="8302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algn="ctr" eaLnBrk="1" hangingPunct="1"/>
            <a:r>
              <a:rPr lang="es-MX" altLang="en-US" sz="4800"/>
              <a:t>7</a:t>
            </a:r>
            <a:r>
              <a:rPr lang="es-MX" altLang="en-US" sz="2600"/>
              <a:t>. Cláusulas relativas especificativas</a:t>
            </a:r>
            <a:endParaRPr lang="es-ES" altLang="en-US" sz="2600"/>
          </a:p>
        </p:txBody>
      </p:sp>
      <p:sp>
        <p:nvSpPr>
          <p:cNvPr id="22530" name="Text Box 7"/>
          <p:cNvSpPr txBox="1">
            <a:spLocks noChangeArrowheads="1"/>
          </p:cNvSpPr>
          <p:nvPr/>
        </p:nvSpPr>
        <p:spPr bwMode="auto">
          <a:xfrm>
            <a:off x="539750" y="1663700"/>
            <a:ext cx="7993063" cy="15700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2000"/>
              <a:t>Puede añadirse una oración a un sujeto para </a:t>
            </a:r>
            <a:r>
              <a:rPr lang="es-MX" altLang="en-US" sz="2000" u="sng"/>
              <a:t>hacer relación y especificar</a:t>
            </a:r>
            <a:r>
              <a:rPr lang="es-MX" altLang="en-US" sz="2000"/>
              <a:t> el </a:t>
            </a:r>
            <a:r>
              <a:rPr lang="es-MX" altLang="es-ES" sz="2000"/>
              <a:t>“</a:t>
            </a:r>
            <a:r>
              <a:rPr lang="es-MX" altLang="en-US" sz="2000"/>
              <a:t>objeto</a:t>
            </a:r>
            <a:r>
              <a:rPr lang="es-MX" altLang="es-ES" sz="2000"/>
              <a:t>”</a:t>
            </a:r>
            <a:r>
              <a:rPr lang="es-MX" altLang="en-US" sz="2000"/>
              <a:t> referido. A esa oración se le llama </a:t>
            </a:r>
            <a:r>
              <a:rPr lang="es-MX" altLang="en-US" sz="2000" i="1"/>
              <a:t>cláusula relativa especificativa.</a:t>
            </a:r>
            <a:r>
              <a:rPr lang="es-MX" altLang="en-US" sz="2000"/>
              <a:t> </a:t>
            </a:r>
          </a:p>
          <a:p>
            <a:pPr eaLnBrk="1" hangingPunct="1"/>
            <a:endParaRPr lang="es-MX" altLang="en-US" sz="1800">
              <a:solidFill>
                <a:srgbClr val="003300"/>
              </a:solidFill>
            </a:endParaRPr>
          </a:p>
          <a:p>
            <a:pPr eaLnBrk="1" hangingPunct="1"/>
            <a:endParaRPr lang="es-MX" altLang="en-US" sz="1800">
              <a:solidFill>
                <a:srgbClr val="003300"/>
              </a:solidFill>
            </a:endParaRPr>
          </a:p>
        </p:txBody>
      </p:sp>
      <p:sp>
        <p:nvSpPr>
          <p:cNvPr id="11268" name="Text Box 8"/>
          <p:cNvSpPr txBox="1">
            <a:spLocks noChangeArrowheads="1"/>
          </p:cNvSpPr>
          <p:nvPr/>
        </p:nvSpPr>
        <p:spPr bwMode="auto">
          <a:xfrm>
            <a:off x="611188" y="3068638"/>
            <a:ext cx="8120062"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1800" i="1"/>
              <a:t>				   no sabían que tenían  que presentar </a:t>
            </a:r>
          </a:p>
          <a:p>
            <a:pPr eaLnBrk="1" hangingPunct="1"/>
            <a:r>
              <a:rPr lang="es-MX" altLang="en-US" sz="1800" i="1"/>
              <a:t>el examen hoy</a:t>
            </a:r>
            <a:r>
              <a:rPr lang="es-MX" altLang="en-US" sz="1800"/>
              <a:t>. </a:t>
            </a:r>
            <a:endParaRPr lang="es-ES" altLang="en-US" b="0"/>
          </a:p>
        </p:txBody>
      </p:sp>
      <p:sp>
        <p:nvSpPr>
          <p:cNvPr id="11269" name="Text Box 9"/>
          <p:cNvSpPr txBox="1">
            <a:spLocks noChangeArrowheads="1"/>
          </p:cNvSpPr>
          <p:nvPr/>
        </p:nvSpPr>
        <p:spPr bwMode="auto">
          <a:xfrm>
            <a:off x="539750" y="3068638"/>
            <a:ext cx="39433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1800" i="1" smtClean="0">
                <a:solidFill>
                  <a:srgbClr val="FF0000"/>
                </a:solidFill>
                <a:latin typeface="Arial" charset="0"/>
              </a:rPr>
              <a:t>Las muchachas </a:t>
            </a:r>
            <a:r>
              <a:rPr lang="es-MX" sz="1800" i="1" smtClean="0">
                <a:solidFill>
                  <a:srgbClr val="000066"/>
                </a:solidFill>
                <a:latin typeface="Arial" charset="0"/>
              </a:rPr>
              <a:t>que vinieron tarde</a:t>
            </a:r>
            <a:endParaRPr lang="es-ES" sz="1800" i="1" smtClean="0">
              <a:solidFill>
                <a:srgbClr val="000066"/>
              </a:solidFill>
              <a:latin typeface="Arial" charset="0"/>
            </a:endParaRPr>
          </a:p>
        </p:txBody>
      </p:sp>
      <p:sp>
        <p:nvSpPr>
          <p:cNvPr id="11270" name="Text Box 11"/>
          <p:cNvSpPr txBox="1">
            <a:spLocks noChangeArrowheads="1"/>
          </p:cNvSpPr>
          <p:nvPr/>
        </p:nvSpPr>
        <p:spPr bwMode="auto">
          <a:xfrm>
            <a:off x="2411413" y="3357563"/>
            <a:ext cx="42481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1800" i="1">
                <a:solidFill>
                  <a:srgbClr val="FF0000"/>
                </a:solidFill>
              </a:rPr>
              <a:t>El compañero </a:t>
            </a:r>
            <a:r>
              <a:rPr lang="es-MX" altLang="en-US" sz="1800" i="1">
                <a:solidFill>
                  <a:srgbClr val="000066"/>
                </a:solidFill>
              </a:rPr>
              <a:t>que prometió avisarles</a:t>
            </a:r>
            <a:endParaRPr lang="es-ES" altLang="en-US" sz="1800" i="1">
              <a:solidFill>
                <a:srgbClr val="000066"/>
              </a:solidFill>
            </a:endParaRPr>
          </a:p>
        </p:txBody>
      </p:sp>
      <p:sp>
        <p:nvSpPr>
          <p:cNvPr id="11271" name="Text Box 12"/>
          <p:cNvSpPr txBox="1">
            <a:spLocks noChangeArrowheads="1"/>
          </p:cNvSpPr>
          <p:nvPr/>
        </p:nvSpPr>
        <p:spPr bwMode="auto">
          <a:xfrm>
            <a:off x="539750" y="3357563"/>
            <a:ext cx="860425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1800" smtClean="0">
                <a:latin typeface="Arial" charset="0"/>
              </a:rPr>
              <a:t>						         </a:t>
            </a:r>
            <a:r>
              <a:rPr lang="es-MX" sz="1800" i="1" smtClean="0">
                <a:latin typeface="Arial" charset="0"/>
              </a:rPr>
              <a:t>tuvo inconvenientes </a:t>
            </a:r>
          </a:p>
          <a:p>
            <a:pPr>
              <a:defRPr/>
            </a:pPr>
            <a:r>
              <a:rPr lang="es-MX" sz="1800" i="1" smtClean="0">
                <a:latin typeface="Arial" charset="0"/>
              </a:rPr>
              <a:t>para localizarlas.</a:t>
            </a:r>
            <a:endParaRPr lang="es-ES" sz="1800" i="1" smtClean="0">
              <a:latin typeface="Arial" charset="0"/>
            </a:endParaRPr>
          </a:p>
        </p:txBody>
      </p:sp>
      <p:sp>
        <p:nvSpPr>
          <p:cNvPr id="11272" name="Text Box 14"/>
          <p:cNvSpPr txBox="1">
            <a:spLocks noChangeArrowheads="1"/>
          </p:cNvSpPr>
          <p:nvPr/>
        </p:nvSpPr>
        <p:spPr bwMode="auto">
          <a:xfrm>
            <a:off x="519113" y="5032375"/>
            <a:ext cx="1841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endParaRPr lang="es-CO" sz="1800" smtClean="0">
              <a:latin typeface="Arial" charset="0"/>
            </a:endParaRPr>
          </a:p>
        </p:txBody>
      </p:sp>
      <p:sp>
        <p:nvSpPr>
          <p:cNvPr id="11273" name="Text Box 17"/>
          <p:cNvSpPr txBox="1">
            <a:spLocks noChangeArrowheads="1"/>
          </p:cNvSpPr>
          <p:nvPr/>
        </p:nvSpPr>
        <p:spPr bwMode="auto">
          <a:xfrm>
            <a:off x="2355850" y="4281488"/>
            <a:ext cx="4972050" cy="7318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algn="ctr" eaLnBrk="1" hangingPunct="1"/>
            <a:r>
              <a:rPr lang="es-MX" altLang="en-US" sz="1800"/>
              <a:t>LA CLÁUSULA RELATIVA ESPECIFICATIVA</a:t>
            </a:r>
          </a:p>
          <a:p>
            <a:pPr algn="ctr" eaLnBrk="1" hangingPunct="1"/>
            <a:r>
              <a:rPr lang="es-MX" altLang="en-US"/>
              <a:t>NO SE SEPARA CON COMAS.</a:t>
            </a:r>
            <a:endParaRPr lang="es-E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p:cNvSpPr txBox="1">
            <a:spLocks noChangeArrowheads="1"/>
          </p:cNvSpPr>
          <p:nvPr/>
        </p:nvSpPr>
        <p:spPr bwMode="auto">
          <a:xfrm>
            <a:off x="1560513" y="71438"/>
            <a:ext cx="698500" cy="8302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4800" smtClean="0">
                <a:latin typeface="Arial" charset="0"/>
              </a:rPr>
              <a:t>8.</a:t>
            </a:r>
            <a:endParaRPr lang="es-ES" sz="4800" smtClean="0">
              <a:latin typeface="Arial" charset="0"/>
            </a:endParaRPr>
          </a:p>
        </p:txBody>
      </p:sp>
      <p:sp>
        <p:nvSpPr>
          <p:cNvPr id="12291" name="Text Box 5"/>
          <p:cNvSpPr txBox="1">
            <a:spLocks noChangeArrowheads="1"/>
          </p:cNvSpPr>
          <p:nvPr/>
        </p:nvSpPr>
        <p:spPr bwMode="auto">
          <a:xfrm>
            <a:off x="1455738" y="207963"/>
            <a:ext cx="1841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endParaRPr lang="es-CO" sz="2400" b="0" smtClean="0">
              <a:latin typeface="Arial" charset="0"/>
            </a:endParaRPr>
          </a:p>
        </p:txBody>
      </p:sp>
      <p:sp>
        <p:nvSpPr>
          <p:cNvPr id="12292" name="Text Box 6"/>
          <p:cNvSpPr txBox="1">
            <a:spLocks noChangeArrowheads="1"/>
          </p:cNvSpPr>
          <p:nvPr/>
        </p:nvSpPr>
        <p:spPr bwMode="auto">
          <a:xfrm>
            <a:off x="2268538" y="403225"/>
            <a:ext cx="5475287" cy="4921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2600"/>
              <a:t>Cláusulas relativas explicativas)</a:t>
            </a:r>
            <a:endParaRPr lang="es-ES" altLang="en-US" sz="2600"/>
          </a:p>
        </p:txBody>
      </p:sp>
      <p:sp>
        <p:nvSpPr>
          <p:cNvPr id="12293" name="Text Box 13"/>
          <p:cNvSpPr txBox="1">
            <a:spLocks noChangeArrowheads="1"/>
          </p:cNvSpPr>
          <p:nvPr/>
        </p:nvSpPr>
        <p:spPr bwMode="auto">
          <a:xfrm>
            <a:off x="827088" y="2347913"/>
            <a:ext cx="7681912"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1800"/>
              <a:t>				           no sabían que tenían que</a:t>
            </a:r>
          </a:p>
          <a:p>
            <a:pPr eaLnBrk="1" hangingPunct="1"/>
            <a:r>
              <a:rPr lang="es-MX" altLang="en-US" sz="1800"/>
              <a:t>presentar el examen hoy.</a:t>
            </a:r>
            <a:endParaRPr lang="es-ES" altLang="en-US"/>
          </a:p>
        </p:txBody>
      </p:sp>
      <p:sp>
        <p:nvSpPr>
          <p:cNvPr id="12294" name="Text Box 14"/>
          <p:cNvSpPr txBox="1">
            <a:spLocks noChangeArrowheads="1"/>
          </p:cNvSpPr>
          <p:nvPr/>
        </p:nvSpPr>
        <p:spPr bwMode="auto">
          <a:xfrm>
            <a:off x="3779838" y="2636838"/>
            <a:ext cx="16954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1800" i="1">
                <a:solidFill>
                  <a:srgbClr val="FF0000"/>
                </a:solidFill>
              </a:rPr>
              <a:t>El compañero</a:t>
            </a:r>
            <a:endParaRPr lang="es-ES" altLang="en-US" sz="1800" i="1">
              <a:solidFill>
                <a:srgbClr val="FF0000"/>
              </a:solidFill>
            </a:endParaRPr>
          </a:p>
        </p:txBody>
      </p:sp>
      <p:sp>
        <p:nvSpPr>
          <p:cNvPr id="12295" name="Text Box 15"/>
          <p:cNvSpPr txBox="1">
            <a:spLocks noChangeArrowheads="1"/>
          </p:cNvSpPr>
          <p:nvPr/>
        </p:nvSpPr>
        <p:spPr bwMode="auto">
          <a:xfrm>
            <a:off x="5580063" y="2636838"/>
            <a:ext cx="26733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1800" i="1">
                <a:solidFill>
                  <a:srgbClr val="000066"/>
                </a:solidFill>
              </a:rPr>
              <a:t>que prometió avisarles</a:t>
            </a:r>
            <a:endParaRPr lang="es-ES" altLang="en-US" sz="1800" i="1">
              <a:solidFill>
                <a:srgbClr val="000066"/>
              </a:solidFill>
            </a:endParaRPr>
          </a:p>
        </p:txBody>
      </p:sp>
      <p:sp>
        <p:nvSpPr>
          <p:cNvPr id="12296" name="Text Box 16"/>
          <p:cNvSpPr txBox="1">
            <a:spLocks noChangeArrowheads="1"/>
          </p:cNvSpPr>
          <p:nvPr/>
        </p:nvSpPr>
        <p:spPr bwMode="auto">
          <a:xfrm>
            <a:off x="827088" y="2852738"/>
            <a:ext cx="4319587"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1800" i="1" smtClean="0">
                <a:latin typeface="Arial" charset="0"/>
              </a:rPr>
              <a:t>tuvo inconvenientes para localizarlas</a:t>
            </a:r>
            <a:r>
              <a:rPr lang="es-MX" sz="2400" i="1" smtClean="0">
                <a:latin typeface="Arial" charset="0"/>
              </a:rPr>
              <a:t>.</a:t>
            </a:r>
            <a:endParaRPr lang="es-ES" sz="2400" smtClean="0">
              <a:latin typeface="Arial" charset="0"/>
            </a:endParaRPr>
          </a:p>
        </p:txBody>
      </p:sp>
      <p:sp>
        <p:nvSpPr>
          <p:cNvPr id="12297" name="Text Box 17"/>
          <p:cNvSpPr txBox="1">
            <a:spLocks noChangeArrowheads="1"/>
          </p:cNvSpPr>
          <p:nvPr/>
        </p:nvSpPr>
        <p:spPr bwMode="auto">
          <a:xfrm>
            <a:off x="827088" y="2347913"/>
            <a:ext cx="18986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1800" i="1" smtClean="0">
                <a:solidFill>
                  <a:srgbClr val="FF0000"/>
                </a:solidFill>
                <a:latin typeface="Arial" charset="0"/>
              </a:rPr>
              <a:t>Las muchachas</a:t>
            </a:r>
            <a:endParaRPr lang="es-ES" sz="1800" i="1" smtClean="0">
              <a:solidFill>
                <a:srgbClr val="FF0000"/>
              </a:solidFill>
              <a:latin typeface="Arial" charset="0"/>
            </a:endParaRPr>
          </a:p>
        </p:txBody>
      </p:sp>
      <p:sp>
        <p:nvSpPr>
          <p:cNvPr id="12298" name="Text Box 19"/>
          <p:cNvSpPr txBox="1">
            <a:spLocks noChangeArrowheads="1"/>
          </p:cNvSpPr>
          <p:nvPr/>
        </p:nvSpPr>
        <p:spPr bwMode="auto">
          <a:xfrm>
            <a:off x="2555875" y="2060575"/>
            <a:ext cx="339725"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4400" smtClean="0">
                <a:solidFill>
                  <a:srgbClr val="990099"/>
                </a:solidFill>
                <a:latin typeface="Arial" charset="0"/>
              </a:rPr>
              <a:t>,</a:t>
            </a:r>
            <a:endParaRPr lang="es-ES" sz="4400" smtClean="0">
              <a:solidFill>
                <a:srgbClr val="990099"/>
              </a:solidFill>
              <a:latin typeface="Arial" charset="0"/>
            </a:endParaRPr>
          </a:p>
        </p:txBody>
      </p:sp>
      <p:sp>
        <p:nvSpPr>
          <p:cNvPr id="24" name="Text Box 20"/>
          <p:cNvSpPr txBox="1">
            <a:spLocks noChangeArrowheads="1"/>
          </p:cNvSpPr>
          <p:nvPr/>
        </p:nvSpPr>
        <p:spPr bwMode="auto">
          <a:xfrm>
            <a:off x="2843213" y="2347913"/>
            <a:ext cx="21653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s-MX" altLang="es-CO" sz="1800" dirty="0">
                <a:solidFill>
                  <a:schemeClr val="tx2">
                    <a:lumMod val="75000"/>
                  </a:schemeClr>
                </a:solidFill>
                <a:latin typeface="Arial" charset="0"/>
                <a:ea typeface="+mn-ea"/>
              </a:rPr>
              <a:t>que vinieron tarde</a:t>
            </a:r>
            <a:endParaRPr lang="es-ES" altLang="es-CO" sz="1800" dirty="0">
              <a:solidFill>
                <a:schemeClr val="tx2">
                  <a:lumMod val="75000"/>
                </a:schemeClr>
              </a:solidFill>
              <a:latin typeface="Arial" charset="0"/>
              <a:ea typeface="+mn-ea"/>
            </a:endParaRPr>
          </a:p>
        </p:txBody>
      </p:sp>
      <p:sp>
        <p:nvSpPr>
          <p:cNvPr id="12300" name="Text Box 21"/>
          <p:cNvSpPr txBox="1">
            <a:spLocks noChangeArrowheads="1"/>
          </p:cNvSpPr>
          <p:nvPr/>
        </p:nvSpPr>
        <p:spPr bwMode="auto">
          <a:xfrm>
            <a:off x="4859338" y="2060575"/>
            <a:ext cx="339725"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4400" smtClean="0">
                <a:solidFill>
                  <a:srgbClr val="990099"/>
                </a:solidFill>
                <a:latin typeface="Arial" charset="0"/>
              </a:rPr>
              <a:t>,</a:t>
            </a:r>
            <a:endParaRPr lang="es-ES" sz="4400" smtClean="0">
              <a:solidFill>
                <a:srgbClr val="990099"/>
              </a:solidFill>
              <a:latin typeface="Arial" charset="0"/>
            </a:endParaRPr>
          </a:p>
        </p:txBody>
      </p:sp>
      <p:sp>
        <p:nvSpPr>
          <p:cNvPr id="12301" name="AutoShape 22"/>
          <p:cNvSpPr>
            <a:spLocks noChangeArrowheads="1"/>
          </p:cNvSpPr>
          <p:nvPr/>
        </p:nvSpPr>
        <p:spPr bwMode="auto">
          <a:xfrm>
            <a:off x="323850" y="2492375"/>
            <a:ext cx="287338" cy="144463"/>
          </a:xfrm>
          <a:prstGeom prst="rightArrow">
            <a:avLst>
              <a:gd name="adj1" fmla="val 50000"/>
              <a:gd name="adj2" fmla="val 49725"/>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CO">
              <a:latin typeface="Arial" charset="0"/>
              <a:ea typeface="ＭＳ Ｐゴシック" charset="0"/>
            </a:endParaRPr>
          </a:p>
        </p:txBody>
      </p:sp>
      <p:sp>
        <p:nvSpPr>
          <p:cNvPr id="12302" name="Text Box 24"/>
          <p:cNvSpPr txBox="1">
            <a:spLocks noChangeArrowheads="1"/>
          </p:cNvSpPr>
          <p:nvPr/>
        </p:nvSpPr>
        <p:spPr bwMode="auto">
          <a:xfrm>
            <a:off x="5292725" y="2347913"/>
            <a:ext cx="339725"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4400" smtClean="0">
                <a:solidFill>
                  <a:srgbClr val="660066"/>
                </a:solidFill>
                <a:latin typeface="Arial" charset="0"/>
              </a:rPr>
              <a:t>,</a:t>
            </a:r>
            <a:endParaRPr lang="es-ES" sz="4400" smtClean="0">
              <a:solidFill>
                <a:srgbClr val="660066"/>
              </a:solidFill>
              <a:latin typeface="Arial" charset="0"/>
            </a:endParaRPr>
          </a:p>
        </p:txBody>
      </p:sp>
      <p:sp>
        <p:nvSpPr>
          <p:cNvPr id="12303" name="Text Box 25"/>
          <p:cNvSpPr txBox="1">
            <a:spLocks noChangeArrowheads="1"/>
          </p:cNvSpPr>
          <p:nvPr/>
        </p:nvSpPr>
        <p:spPr bwMode="auto">
          <a:xfrm>
            <a:off x="8101013" y="2347913"/>
            <a:ext cx="339725"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4400" smtClean="0">
                <a:solidFill>
                  <a:srgbClr val="660066"/>
                </a:solidFill>
                <a:latin typeface="Arial" charset="0"/>
              </a:rPr>
              <a:t>,</a:t>
            </a:r>
            <a:endParaRPr lang="es-ES" sz="4400" smtClean="0">
              <a:solidFill>
                <a:srgbClr val="660066"/>
              </a:solidFill>
              <a:latin typeface="Arial" charset="0"/>
            </a:endParaRPr>
          </a:p>
        </p:txBody>
      </p:sp>
      <p:sp>
        <p:nvSpPr>
          <p:cNvPr id="23567" name="2 CuadroTexto"/>
          <p:cNvSpPr txBox="1">
            <a:spLocks noChangeArrowheads="1"/>
          </p:cNvSpPr>
          <p:nvPr/>
        </p:nvSpPr>
        <p:spPr bwMode="auto">
          <a:xfrm>
            <a:off x="755650" y="1052513"/>
            <a:ext cx="7685088" cy="923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CO" altLang="en-US" sz="1800"/>
              <a:t>Se puede añadir una oración a un sujeto para agregar un comentario breve acerca de él. En este caso se llaman </a:t>
            </a:r>
            <a:r>
              <a:rPr lang="es-CO" altLang="en-US" sz="1800" i="1"/>
              <a:t>cláusulas relativas explicativas.</a:t>
            </a:r>
          </a:p>
        </p:txBody>
      </p:sp>
      <p:sp>
        <p:nvSpPr>
          <p:cNvPr id="12305" name="Text Box 4"/>
          <p:cNvSpPr txBox="1">
            <a:spLocks noChangeArrowheads="1"/>
          </p:cNvSpPr>
          <p:nvPr/>
        </p:nvSpPr>
        <p:spPr bwMode="auto">
          <a:xfrm>
            <a:off x="868363" y="3644900"/>
            <a:ext cx="7302500" cy="13239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algn="ctr" eaLnBrk="1" hangingPunct="1"/>
            <a:r>
              <a:rPr lang="es-MX" altLang="en-US" sz="2000"/>
              <a:t>Las cláusulas </a:t>
            </a:r>
            <a:r>
              <a:rPr lang="es-MX" altLang="en-US" sz="2000" i="1">
                <a:solidFill>
                  <a:srgbClr val="000066"/>
                </a:solidFill>
              </a:rPr>
              <a:t>que vinieron tarde </a:t>
            </a:r>
            <a:r>
              <a:rPr lang="es-MX" altLang="en-US" sz="2000"/>
              <a:t>y</a:t>
            </a:r>
            <a:r>
              <a:rPr lang="es-MX" altLang="en-US" sz="2000" i="1">
                <a:solidFill>
                  <a:srgbClr val="007A00"/>
                </a:solidFill>
              </a:rPr>
              <a:t> </a:t>
            </a:r>
            <a:r>
              <a:rPr lang="es-MX" altLang="en-US" sz="2000" i="1">
                <a:solidFill>
                  <a:srgbClr val="000066"/>
                </a:solidFill>
              </a:rPr>
              <a:t>que prometió avisarles</a:t>
            </a:r>
          </a:p>
          <a:p>
            <a:pPr algn="ctr" eaLnBrk="1" hangingPunct="1"/>
            <a:r>
              <a:rPr lang="es-MX" altLang="en-US" sz="2000"/>
              <a:t>no definen (especifican o precisan) el objeto referido en </a:t>
            </a:r>
          </a:p>
          <a:p>
            <a:pPr algn="ctr" eaLnBrk="1" hangingPunct="1"/>
            <a:r>
              <a:rPr lang="es-MX" altLang="en-US" sz="2000"/>
              <a:t>la oración a la que se anexan. </a:t>
            </a:r>
          </a:p>
          <a:p>
            <a:pPr algn="ctr" eaLnBrk="1" hangingPunct="1"/>
            <a:r>
              <a:rPr lang="es-MX" altLang="en-US" sz="2000"/>
              <a:t>Son COMENTARIOS INCISOS.</a:t>
            </a:r>
            <a:endParaRPr lang="es-ES" altLang="en-US" sz="2000"/>
          </a:p>
        </p:txBody>
      </p:sp>
      <p:sp>
        <p:nvSpPr>
          <p:cNvPr id="12306" name="Text Box 6"/>
          <p:cNvSpPr txBox="1">
            <a:spLocks noChangeArrowheads="1"/>
          </p:cNvSpPr>
          <p:nvPr/>
        </p:nvSpPr>
        <p:spPr bwMode="auto">
          <a:xfrm>
            <a:off x="463550" y="5300663"/>
            <a:ext cx="8274050" cy="8302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algn="ctr" eaLnBrk="1" hangingPunct="1"/>
            <a:r>
              <a:rPr lang="es-MX" altLang="en-US"/>
              <a:t>Como comentarios incisos, </a:t>
            </a:r>
          </a:p>
          <a:p>
            <a:pPr algn="ctr" eaLnBrk="1" hangingPunct="1"/>
            <a:r>
              <a:rPr lang="es-MX" altLang="en-US"/>
              <a:t>ESTAS CLÁUSULAS VAN SEPARADAS CON COMAS…</a:t>
            </a:r>
            <a:endParaRPr lang="es-ES"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5"/>
          <p:cNvSpPr txBox="1">
            <a:spLocks noChangeArrowheads="1"/>
          </p:cNvSpPr>
          <p:nvPr/>
        </p:nvSpPr>
        <p:spPr bwMode="auto">
          <a:xfrm>
            <a:off x="179388" y="188913"/>
            <a:ext cx="3984625" cy="584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mtClean="0">
                <a:latin typeface="Arial" charset="0"/>
              </a:rPr>
              <a:t>EL PUNTO Y COMA</a:t>
            </a:r>
            <a:endParaRPr lang="es-ES" smtClean="0">
              <a:latin typeface="Arial" charset="0"/>
            </a:endParaRPr>
          </a:p>
        </p:txBody>
      </p:sp>
      <p:sp>
        <p:nvSpPr>
          <p:cNvPr id="13315" name="Text Box 6"/>
          <p:cNvSpPr txBox="1">
            <a:spLocks noChangeArrowheads="1"/>
          </p:cNvSpPr>
          <p:nvPr/>
        </p:nvSpPr>
        <p:spPr bwMode="auto">
          <a:xfrm>
            <a:off x="0" y="1052513"/>
            <a:ext cx="8278813"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lgn="ctr">
              <a:defRPr/>
            </a:pPr>
            <a:r>
              <a:rPr lang="es-MX" sz="2000" smtClean="0">
                <a:latin typeface="Arial" charset="0"/>
              </a:rPr>
              <a:t>Comparte valores tanto con la coma como con el punto y seguido</a:t>
            </a:r>
            <a:r>
              <a:rPr lang="es-MX" sz="2000" smtClean="0">
                <a:solidFill>
                  <a:srgbClr val="003E00"/>
                </a:solidFill>
                <a:latin typeface="Arial" charset="0"/>
              </a:rPr>
              <a:t>.</a:t>
            </a:r>
            <a:r>
              <a:rPr lang="es-MX" sz="2000" smtClean="0">
                <a:latin typeface="Arial" charset="0"/>
              </a:rPr>
              <a:t> </a:t>
            </a:r>
            <a:endParaRPr lang="es-ES" sz="2000" smtClean="0">
              <a:latin typeface="Arial" charset="0"/>
            </a:endParaRPr>
          </a:p>
        </p:txBody>
      </p:sp>
      <p:sp>
        <p:nvSpPr>
          <p:cNvPr id="13316" name="Text Box 8"/>
          <p:cNvSpPr txBox="1">
            <a:spLocks noChangeArrowheads="1"/>
          </p:cNvSpPr>
          <p:nvPr/>
        </p:nvSpPr>
        <p:spPr bwMode="auto">
          <a:xfrm>
            <a:off x="323850" y="1484313"/>
            <a:ext cx="3692525" cy="7699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4400" smtClean="0">
                <a:latin typeface="Arial" charset="0"/>
              </a:rPr>
              <a:t>1.</a:t>
            </a:r>
            <a:r>
              <a:rPr lang="es-MX" sz="2400" smtClean="0">
                <a:latin typeface="Arial" charset="0"/>
              </a:rPr>
              <a:t> Tiene valor de coma</a:t>
            </a:r>
            <a:endParaRPr lang="es-ES" sz="4400" smtClean="0">
              <a:latin typeface="Arial" charset="0"/>
            </a:endParaRPr>
          </a:p>
        </p:txBody>
      </p:sp>
      <p:sp>
        <p:nvSpPr>
          <p:cNvPr id="13317" name="Text Box 9"/>
          <p:cNvSpPr txBox="1">
            <a:spLocks noChangeArrowheads="1"/>
          </p:cNvSpPr>
          <p:nvPr/>
        </p:nvSpPr>
        <p:spPr bwMode="auto">
          <a:xfrm>
            <a:off x="250825" y="2133600"/>
            <a:ext cx="8621713" cy="1200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1800"/>
              <a:t>En enumeraciones complejas que incluyen comas, es una coma </a:t>
            </a:r>
            <a:r>
              <a:rPr lang="es-MX" altLang="es-ES" sz="1800"/>
              <a:t>“</a:t>
            </a:r>
            <a:r>
              <a:rPr lang="es-MX" altLang="en-US" sz="1800"/>
              <a:t>gorda</a:t>
            </a:r>
            <a:r>
              <a:rPr lang="es-MX" altLang="es-ES" sz="1800"/>
              <a:t>”</a:t>
            </a:r>
            <a:r>
              <a:rPr lang="es-MX" altLang="en-US" sz="1800"/>
              <a:t>. </a:t>
            </a:r>
          </a:p>
          <a:p>
            <a:pPr eaLnBrk="1" hangingPunct="1"/>
            <a:r>
              <a:rPr lang="es-MX" altLang="en-US" sz="1800"/>
              <a:t>En este caso, su función es señalar el límite entre los elementos enumerados. Si todo se marca con comas, el texto se hace pesado de leer. En otras palabras, separa enumeraciones largas.</a:t>
            </a:r>
            <a:endParaRPr lang="es-ES" altLang="en-US" sz="1800"/>
          </a:p>
        </p:txBody>
      </p:sp>
      <p:sp>
        <p:nvSpPr>
          <p:cNvPr id="13318" name="Text Box 10"/>
          <p:cNvSpPr txBox="1">
            <a:spLocks noChangeArrowheads="1"/>
          </p:cNvSpPr>
          <p:nvPr/>
        </p:nvSpPr>
        <p:spPr bwMode="auto">
          <a:xfrm>
            <a:off x="395288" y="3736975"/>
            <a:ext cx="8477250" cy="9159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1800" i="1">
                <a:solidFill>
                  <a:srgbClr val="000066"/>
                </a:solidFill>
              </a:rPr>
              <a:t>Pablo</a:t>
            </a:r>
            <a:r>
              <a:rPr lang="es-MX" altLang="en-US" sz="1800" i="1"/>
              <a:t>,</a:t>
            </a:r>
            <a:r>
              <a:rPr lang="es-MX" altLang="en-US" sz="1800" i="1">
                <a:solidFill>
                  <a:srgbClr val="000066"/>
                </a:solidFill>
              </a:rPr>
              <a:t> que es el más disciplinado</a:t>
            </a:r>
            <a:r>
              <a:rPr lang="es-MX" altLang="en-US" sz="1800" i="1"/>
              <a:t>,</a:t>
            </a:r>
            <a:r>
              <a:rPr lang="es-MX" altLang="en-US" sz="1800" i="1">
                <a:solidFill>
                  <a:srgbClr val="000066"/>
                </a:solidFill>
              </a:rPr>
              <a:t> tomó los apuntes</a:t>
            </a:r>
            <a:r>
              <a:rPr lang="es-MX" altLang="en-US" sz="1800" i="1"/>
              <a:t>, </a:t>
            </a:r>
            <a:r>
              <a:rPr lang="es-MX" altLang="en-US" sz="1800" i="1">
                <a:solidFill>
                  <a:srgbClr val="993300"/>
                </a:solidFill>
              </a:rPr>
              <a:t>Marta</a:t>
            </a:r>
            <a:r>
              <a:rPr lang="es-MX" altLang="en-US" sz="1800" i="1"/>
              <a:t>,</a:t>
            </a:r>
            <a:r>
              <a:rPr lang="es-MX" altLang="en-US" sz="1800" i="1">
                <a:solidFill>
                  <a:srgbClr val="993300"/>
                </a:solidFill>
              </a:rPr>
              <a:t> la más hábil </a:t>
            </a:r>
          </a:p>
          <a:p>
            <a:pPr eaLnBrk="1" hangingPunct="1"/>
            <a:r>
              <a:rPr lang="es-MX" altLang="en-US" sz="1800" i="1">
                <a:solidFill>
                  <a:srgbClr val="993300"/>
                </a:solidFill>
              </a:rPr>
              <a:t>para escribir</a:t>
            </a:r>
            <a:r>
              <a:rPr lang="es-MX" altLang="en-US" sz="1800" i="1"/>
              <a:t>, </a:t>
            </a:r>
            <a:r>
              <a:rPr lang="es-MX" altLang="en-US" sz="1800" i="1">
                <a:solidFill>
                  <a:srgbClr val="993300"/>
                </a:solidFill>
              </a:rPr>
              <a:t>redactó el informe</a:t>
            </a:r>
            <a:r>
              <a:rPr lang="es-MX" altLang="en-US" sz="1800" i="1"/>
              <a:t>, </a:t>
            </a:r>
            <a:r>
              <a:rPr lang="es-MX" altLang="en-US" sz="1800" i="1">
                <a:solidFill>
                  <a:srgbClr val="FF00FF"/>
                </a:solidFill>
              </a:rPr>
              <a:t>Jimena</a:t>
            </a:r>
            <a:r>
              <a:rPr lang="es-MX" altLang="en-US" sz="1800" i="1"/>
              <a:t>,</a:t>
            </a:r>
            <a:r>
              <a:rPr lang="es-MX" altLang="en-US" sz="1800" i="1">
                <a:solidFill>
                  <a:srgbClr val="FF00FF"/>
                </a:solidFill>
              </a:rPr>
              <a:t> la experta en Power Point</a:t>
            </a:r>
            <a:r>
              <a:rPr lang="es-MX" altLang="en-US" sz="1800" i="1"/>
              <a:t>,</a:t>
            </a:r>
            <a:r>
              <a:rPr lang="es-MX" altLang="en-US" sz="1800" i="1">
                <a:solidFill>
                  <a:srgbClr val="FF00FF"/>
                </a:solidFill>
              </a:rPr>
              <a:t> diseñó</a:t>
            </a:r>
            <a:endParaRPr lang="es-MX" altLang="en-US" sz="1800" i="1">
              <a:solidFill>
                <a:srgbClr val="993300"/>
              </a:solidFill>
            </a:endParaRPr>
          </a:p>
          <a:p>
            <a:pPr eaLnBrk="1" hangingPunct="1"/>
            <a:r>
              <a:rPr lang="es-MX" altLang="en-US" sz="1800" i="1">
                <a:solidFill>
                  <a:srgbClr val="FF00FF"/>
                </a:solidFill>
              </a:rPr>
              <a:t>las diapositivas</a:t>
            </a:r>
            <a:r>
              <a:rPr lang="es-MX" altLang="en-US" sz="1800" i="1"/>
              <a:t>, y </a:t>
            </a:r>
            <a:r>
              <a:rPr lang="es-MX" altLang="en-US" sz="1800" i="1">
                <a:solidFill>
                  <a:schemeClr val="accent1"/>
                </a:solidFill>
              </a:rPr>
              <a:t>Lucho</a:t>
            </a:r>
            <a:r>
              <a:rPr lang="es-MX" altLang="en-US" sz="1800" i="1"/>
              <a:t>,</a:t>
            </a:r>
            <a:r>
              <a:rPr lang="es-MX" altLang="en-US" sz="1800" i="1">
                <a:solidFill>
                  <a:srgbClr val="FF9900"/>
                </a:solidFill>
              </a:rPr>
              <a:t> </a:t>
            </a:r>
            <a:r>
              <a:rPr lang="es-MX" altLang="en-US" sz="1800" i="1">
                <a:solidFill>
                  <a:schemeClr val="accent1"/>
                </a:solidFill>
              </a:rPr>
              <a:t>el de la palabra fácil</a:t>
            </a:r>
            <a:r>
              <a:rPr lang="es-MX" altLang="en-US" sz="1800" i="1"/>
              <a:t>,</a:t>
            </a:r>
            <a:r>
              <a:rPr lang="es-MX" altLang="en-US" sz="1800" i="1">
                <a:solidFill>
                  <a:srgbClr val="FF9900"/>
                </a:solidFill>
              </a:rPr>
              <a:t> </a:t>
            </a:r>
            <a:r>
              <a:rPr lang="es-MX" altLang="en-US" sz="1800" i="1">
                <a:solidFill>
                  <a:schemeClr val="accent1"/>
                </a:solidFill>
              </a:rPr>
              <a:t>presentó el trabajo al grupo</a:t>
            </a:r>
            <a:r>
              <a:rPr lang="es-MX" altLang="en-US" sz="1800" i="1"/>
              <a:t>.</a:t>
            </a:r>
            <a:endParaRPr lang="es-MX" altLang="en-US" sz="1800" i="1">
              <a:solidFill>
                <a:srgbClr val="FF00FF"/>
              </a:solidFill>
            </a:endParaRPr>
          </a:p>
        </p:txBody>
      </p:sp>
      <p:sp>
        <p:nvSpPr>
          <p:cNvPr id="13319" name="Text Box 11"/>
          <p:cNvSpPr txBox="1">
            <a:spLocks noChangeArrowheads="1"/>
          </p:cNvSpPr>
          <p:nvPr/>
        </p:nvSpPr>
        <p:spPr bwMode="auto">
          <a:xfrm>
            <a:off x="468313" y="5013325"/>
            <a:ext cx="58483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1800" i="1">
                <a:solidFill>
                  <a:srgbClr val="000066"/>
                </a:solidFill>
              </a:rPr>
              <a:t>Pablo</a:t>
            </a:r>
            <a:r>
              <a:rPr lang="es-MX" altLang="en-US" sz="1800" i="1"/>
              <a:t>,</a:t>
            </a:r>
            <a:r>
              <a:rPr lang="es-MX" altLang="en-US" sz="1800" i="1">
                <a:solidFill>
                  <a:srgbClr val="000066"/>
                </a:solidFill>
              </a:rPr>
              <a:t> que es el más disciplinado</a:t>
            </a:r>
            <a:r>
              <a:rPr lang="es-MX" altLang="en-US" sz="1800" i="1"/>
              <a:t>,</a:t>
            </a:r>
            <a:r>
              <a:rPr lang="es-MX" altLang="en-US" sz="1800" i="1">
                <a:solidFill>
                  <a:srgbClr val="000066"/>
                </a:solidFill>
              </a:rPr>
              <a:t> tomó los apuntes</a:t>
            </a:r>
            <a:endParaRPr lang="es-ES" altLang="en-US" sz="1800" i="1">
              <a:solidFill>
                <a:srgbClr val="000066"/>
              </a:solidFill>
            </a:endParaRPr>
          </a:p>
        </p:txBody>
      </p:sp>
      <p:sp>
        <p:nvSpPr>
          <p:cNvPr id="13320" name="Text Box 12"/>
          <p:cNvSpPr txBox="1">
            <a:spLocks noChangeArrowheads="1"/>
          </p:cNvSpPr>
          <p:nvPr/>
        </p:nvSpPr>
        <p:spPr bwMode="auto">
          <a:xfrm>
            <a:off x="611188" y="5013325"/>
            <a:ext cx="8208962"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1800" i="1">
                <a:solidFill>
                  <a:srgbClr val="993300"/>
                </a:solidFill>
              </a:rPr>
              <a:t>						    Marta</a:t>
            </a:r>
            <a:r>
              <a:rPr lang="es-MX" altLang="en-US" sz="1800" i="1"/>
              <a:t>,</a:t>
            </a:r>
            <a:r>
              <a:rPr lang="es-MX" altLang="en-US" sz="1800" i="1">
                <a:solidFill>
                  <a:srgbClr val="993300"/>
                </a:solidFill>
              </a:rPr>
              <a:t> la más hábil </a:t>
            </a:r>
          </a:p>
          <a:p>
            <a:pPr eaLnBrk="1" hangingPunct="1"/>
            <a:r>
              <a:rPr lang="es-MX" altLang="en-US" sz="1800" i="1">
                <a:solidFill>
                  <a:srgbClr val="993300"/>
                </a:solidFill>
              </a:rPr>
              <a:t>para escribir</a:t>
            </a:r>
            <a:r>
              <a:rPr lang="es-MX" altLang="en-US" sz="1800" i="1"/>
              <a:t>, </a:t>
            </a:r>
            <a:r>
              <a:rPr lang="es-MX" altLang="en-US" sz="1800" i="1">
                <a:solidFill>
                  <a:srgbClr val="993300"/>
                </a:solidFill>
              </a:rPr>
              <a:t>redactó el informe</a:t>
            </a:r>
            <a:endParaRPr lang="es-ES" altLang="en-US" sz="1800" i="1">
              <a:solidFill>
                <a:srgbClr val="993300"/>
              </a:solidFill>
            </a:endParaRPr>
          </a:p>
        </p:txBody>
      </p:sp>
      <p:sp>
        <p:nvSpPr>
          <p:cNvPr id="13321" name="Text Box 13"/>
          <p:cNvSpPr txBox="1">
            <a:spLocks noChangeArrowheads="1"/>
          </p:cNvSpPr>
          <p:nvPr/>
        </p:nvSpPr>
        <p:spPr bwMode="auto">
          <a:xfrm>
            <a:off x="460375" y="5300663"/>
            <a:ext cx="8683625"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1800" i="1">
                <a:solidFill>
                  <a:srgbClr val="FF00FF"/>
                </a:solidFill>
              </a:rPr>
              <a:t>				  Jimena</a:t>
            </a:r>
            <a:r>
              <a:rPr lang="es-MX" altLang="en-US" sz="1800" i="1"/>
              <a:t>,</a:t>
            </a:r>
            <a:r>
              <a:rPr lang="es-MX" altLang="en-US" sz="1800" i="1">
                <a:solidFill>
                  <a:srgbClr val="FF00FF"/>
                </a:solidFill>
              </a:rPr>
              <a:t> la experta en Power Point</a:t>
            </a:r>
            <a:r>
              <a:rPr lang="es-MX" altLang="en-US" sz="1800" i="1"/>
              <a:t>,</a:t>
            </a:r>
            <a:r>
              <a:rPr lang="es-MX" altLang="en-US" sz="1800" i="1">
                <a:solidFill>
                  <a:srgbClr val="FF00FF"/>
                </a:solidFill>
              </a:rPr>
              <a:t> diseñó</a:t>
            </a:r>
            <a:endParaRPr lang="es-MX" altLang="en-US" sz="1800" i="1">
              <a:solidFill>
                <a:srgbClr val="993300"/>
              </a:solidFill>
            </a:endParaRPr>
          </a:p>
          <a:p>
            <a:pPr eaLnBrk="1" hangingPunct="1"/>
            <a:r>
              <a:rPr lang="es-MX" altLang="en-US" sz="1800" i="1">
                <a:solidFill>
                  <a:srgbClr val="FF00FF"/>
                </a:solidFill>
              </a:rPr>
              <a:t>las diapositivas</a:t>
            </a:r>
            <a:endParaRPr lang="es-ES" altLang="en-US" sz="1800" i="1">
              <a:solidFill>
                <a:srgbClr val="FF00FF"/>
              </a:solidFill>
            </a:endParaRPr>
          </a:p>
        </p:txBody>
      </p:sp>
      <p:sp>
        <p:nvSpPr>
          <p:cNvPr id="13322" name="Text Box 14"/>
          <p:cNvSpPr txBox="1">
            <a:spLocks noChangeArrowheads="1"/>
          </p:cNvSpPr>
          <p:nvPr/>
        </p:nvSpPr>
        <p:spPr bwMode="auto">
          <a:xfrm>
            <a:off x="2274888" y="5589588"/>
            <a:ext cx="6696075"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1800" i="1"/>
              <a:t>y </a:t>
            </a:r>
            <a:r>
              <a:rPr lang="es-MX" altLang="en-US" sz="1800" i="1">
                <a:solidFill>
                  <a:schemeClr val="accent1"/>
                </a:solidFill>
              </a:rPr>
              <a:t>Lucho</a:t>
            </a:r>
            <a:r>
              <a:rPr lang="es-MX" altLang="en-US" sz="1800" i="1"/>
              <a:t>,</a:t>
            </a:r>
            <a:r>
              <a:rPr lang="es-MX" altLang="en-US" sz="1800" i="1">
                <a:solidFill>
                  <a:srgbClr val="FF9900"/>
                </a:solidFill>
              </a:rPr>
              <a:t> </a:t>
            </a:r>
            <a:r>
              <a:rPr lang="es-MX" altLang="en-US" sz="1800" i="1">
                <a:solidFill>
                  <a:schemeClr val="accent1"/>
                </a:solidFill>
              </a:rPr>
              <a:t>el de la palabra fácil</a:t>
            </a:r>
            <a:r>
              <a:rPr lang="es-MX" altLang="en-US" sz="1800" i="1"/>
              <a:t>,</a:t>
            </a:r>
            <a:r>
              <a:rPr lang="es-MX" altLang="en-US" sz="1800" i="1">
                <a:solidFill>
                  <a:srgbClr val="FF9900"/>
                </a:solidFill>
              </a:rPr>
              <a:t> </a:t>
            </a:r>
            <a:r>
              <a:rPr lang="es-MX" altLang="en-US" sz="1800" i="1">
                <a:solidFill>
                  <a:schemeClr val="accent1"/>
                </a:solidFill>
              </a:rPr>
              <a:t>presentó el trabajo al grupo</a:t>
            </a:r>
            <a:r>
              <a:rPr lang="es-MX" altLang="en-US" sz="1800" i="1"/>
              <a:t>.</a:t>
            </a:r>
            <a:endParaRPr lang="es-ES" altLang="en-US" sz="1800"/>
          </a:p>
        </p:txBody>
      </p:sp>
      <p:sp>
        <p:nvSpPr>
          <p:cNvPr id="13323" name="Text Box 15"/>
          <p:cNvSpPr txBox="1">
            <a:spLocks noChangeArrowheads="1"/>
          </p:cNvSpPr>
          <p:nvPr/>
        </p:nvSpPr>
        <p:spPr bwMode="auto">
          <a:xfrm>
            <a:off x="6156325" y="4941888"/>
            <a:ext cx="303213" cy="5191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800" smtClean="0">
                <a:solidFill>
                  <a:srgbClr val="FF3300"/>
                </a:solidFill>
                <a:latin typeface="Arial" charset="0"/>
              </a:rPr>
              <a:t>;</a:t>
            </a:r>
            <a:endParaRPr lang="es-ES" sz="2800" smtClean="0">
              <a:solidFill>
                <a:srgbClr val="FF3300"/>
              </a:solidFill>
              <a:latin typeface="Arial" charset="0"/>
            </a:endParaRPr>
          </a:p>
        </p:txBody>
      </p:sp>
      <p:sp>
        <p:nvSpPr>
          <p:cNvPr id="13324" name="Text Box 17"/>
          <p:cNvSpPr txBox="1">
            <a:spLocks noChangeArrowheads="1"/>
          </p:cNvSpPr>
          <p:nvPr/>
        </p:nvSpPr>
        <p:spPr bwMode="auto">
          <a:xfrm>
            <a:off x="4067175" y="5229225"/>
            <a:ext cx="303213"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800" smtClean="0">
                <a:solidFill>
                  <a:srgbClr val="FF3300"/>
                </a:solidFill>
                <a:latin typeface="Arial" charset="0"/>
              </a:rPr>
              <a:t>;</a:t>
            </a:r>
            <a:endParaRPr lang="es-ES" sz="2800" smtClean="0">
              <a:solidFill>
                <a:srgbClr val="FF3300"/>
              </a:solidFill>
              <a:latin typeface="Arial" charset="0"/>
            </a:endParaRPr>
          </a:p>
        </p:txBody>
      </p:sp>
      <p:sp>
        <p:nvSpPr>
          <p:cNvPr id="13325" name="Text Box 18"/>
          <p:cNvSpPr txBox="1">
            <a:spLocks noChangeArrowheads="1"/>
          </p:cNvSpPr>
          <p:nvPr/>
        </p:nvSpPr>
        <p:spPr bwMode="auto">
          <a:xfrm>
            <a:off x="2124075" y="5516563"/>
            <a:ext cx="303213" cy="5191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800" smtClean="0">
                <a:solidFill>
                  <a:srgbClr val="FF3300"/>
                </a:solidFill>
                <a:latin typeface="Arial" charset="0"/>
              </a:rPr>
              <a:t>;</a:t>
            </a:r>
            <a:endParaRPr lang="es-ES" sz="2800" smtClean="0">
              <a:solidFill>
                <a:srgbClr val="FF3300"/>
              </a:solidFill>
              <a:latin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p:cNvSpPr txBox="1">
            <a:spLocks noChangeArrowheads="1"/>
          </p:cNvSpPr>
          <p:nvPr/>
        </p:nvSpPr>
        <p:spPr bwMode="auto">
          <a:xfrm>
            <a:off x="1331913" y="549275"/>
            <a:ext cx="5970587" cy="646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3600" smtClean="0">
                <a:latin typeface="Arial" charset="0"/>
              </a:rPr>
              <a:t>2.</a:t>
            </a:r>
            <a:r>
              <a:rPr lang="es-MX" smtClean="0">
                <a:latin typeface="Arial" charset="0"/>
              </a:rPr>
              <a:t> </a:t>
            </a:r>
            <a:r>
              <a:rPr lang="es-MX" sz="2800" smtClean="0">
                <a:latin typeface="Arial" charset="0"/>
              </a:rPr>
              <a:t>Tiene valor de punto y seguido</a:t>
            </a:r>
            <a:endParaRPr lang="es-ES" sz="2800" smtClean="0">
              <a:latin typeface="Arial" charset="0"/>
            </a:endParaRPr>
          </a:p>
        </p:txBody>
      </p:sp>
      <p:sp>
        <p:nvSpPr>
          <p:cNvPr id="14339" name="Text Box 5"/>
          <p:cNvSpPr txBox="1">
            <a:spLocks noChangeArrowheads="1"/>
          </p:cNvSpPr>
          <p:nvPr/>
        </p:nvSpPr>
        <p:spPr bwMode="auto">
          <a:xfrm>
            <a:off x="2771775" y="188913"/>
            <a:ext cx="2554288"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400" smtClean="0">
                <a:latin typeface="Arial" charset="0"/>
              </a:rPr>
              <a:t>PUNTO Y COMA</a:t>
            </a:r>
            <a:endParaRPr lang="es-ES" sz="2400" smtClean="0">
              <a:latin typeface="Arial" charset="0"/>
            </a:endParaRPr>
          </a:p>
        </p:txBody>
      </p:sp>
      <p:sp>
        <p:nvSpPr>
          <p:cNvPr id="14340" name="Text Box 6"/>
          <p:cNvSpPr txBox="1">
            <a:spLocks noChangeArrowheads="1"/>
          </p:cNvSpPr>
          <p:nvPr/>
        </p:nvSpPr>
        <p:spPr bwMode="auto">
          <a:xfrm>
            <a:off x="334963" y="1268413"/>
            <a:ext cx="8485187" cy="9239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1800"/>
              <a:t>Dos ideas concatenadas pueden ser separadas por medio del punto y seguido.  Sin embargo, en estos casos, el punto y coma es una opción perfectamente válida.</a:t>
            </a:r>
            <a:endParaRPr lang="es-ES" altLang="en-US" sz="1800"/>
          </a:p>
        </p:txBody>
      </p:sp>
      <p:sp>
        <p:nvSpPr>
          <p:cNvPr id="14341" name="Text Box 7"/>
          <p:cNvSpPr txBox="1">
            <a:spLocks noChangeArrowheads="1"/>
          </p:cNvSpPr>
          <p:nvPr/>
        </p:nvSpPr>
        <p:spPr bwMode="auto">
          <a:xfrm>
            <a:off x="539750" y="2420938"/>
            <a:ext cx="6110288"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1800" i="1">
                <a:solidFill>
                  <a:srgbClr val="FF0000"/>
                </a:solidFill>
              </a:rPr>
              <a:t>El desgreño administrativo en la ciudad es alarmante </a:t>
            </a:r>
            <a:r>
              <a:rPr lang="es-MX" altLang="en-US">
                <a:solidFill>
                  <a:srgbClr val="FF0000"/>
                </a:solidFill>
              </a:rPr>
              <a:t> </a:t>
            </a:r>
            <a:endParaRPr lang="es-ES" altLang="en-US">
              <a:solidFill>
                <a:srgbClr val="FF0000"/>
              </a:solidFill>
            </a:endParaRPr>
          </a:p>
        </p:txBody>
      </p:sp>
      <p:sp>
        <p:nvSpPr>
          <p:cNvPr id="14342" name="Text Box 8"/>
          <p:cNvSpPr txBox="1">
            <a:spLocks noChangeArrowheads="1"/>
          </p:cNvSpPr>
          <p:nvPr/>
        </p:nvSpPr>
        <p:spPr bwMode="auto">
          <a:xfrm>
            <a:off x="250825" y="2852738"/>
            <a:ext cx="66103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1800" smtClean="0">
                <a:latin typeface="Arial" charset="0"/>
              </a:rPr>
              <a:t> </a:t>
            </a:r>
            <a:r>
              <a:rPr lang="es-MX" sz="1800" i="1" smtClean="0">
                <a:solidFill>
                  <a:srgbClr val="800000"/>
                </a:solidFill>
                <a:latin typeface="Arial" charset="0"/>
              </a:rPr>
              <a:t>Se requiere con suma urgencia un cambio de gobernantes</a:t>
            </a:r>
            <a:endParaRPr lang="es-ES" sz="1800" i="1" smtClean="0">
              <a:solidFill>
                <a:srgbClr val="800000"/>
              </a:solidFill>
              <a:latin typeface="Arial" charset="0"/>
            </a:endParaRPr>
          </a:p>
        </p:txBody>
      </p:sp>
      <p:sp>
        <p:nvSpPr>
          <p:cNvPr id="14343" name="Text Box 9"/>
          <p:cNvSpPr txBox="1">
            <a:spLocks noChangeArrowheads="1"/>
          </p:cNvSpPr>
          <p:nvPr/>
        </p:nvSpPr>
        <p:spPr bwMode="auto">
          <a:xfrm>
            <a:off x="6927850" y="2439988"/>
            <a:ext cx="1998663"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400" smtClean="0">
                <a:solidFill>
                  <a:srgbClr val="FF0000"/>
                </a:solidFill>
                <a:latin typeface="Arial" charset="0"/>
              </a:rPr>
              <a:t>[DENUNCIA]</a:t>
            </a:r>
            <a:endParaRPr lang="es-ES" sz="2400" smtClean="0">
              <a:solidFill>
                <a:srgbClr val="FF0000"/>
              </a:solidFill>
              <a:latin typeface="Arial" charset="0"/>
            </a:endParaRPr>
          </a:p>
        </p:txBody>
      </p:sp>
      <p:sp>
        <p:nvSpPr>
          <p:cNvPr id="14344" name="Text Box 10"/>
          <p:cNvSpPr txBox="1">
            <a:spLocks noChangeArrowheads="1"/>
          </p:cNvSpPr>
          <p:nvPr/>
        </p:nvSpPr>
        <p:spPr bwMode="auto">
          <a:xfrm>
            <a:off x="6804025" y="2781300"/>
            <a:ext cx="2284413"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400" smtClean="0">
                <a:solidFill>
                  <a:srgbClr val="009900"/>
                </a:solidFill>
                <a:latin typeface="Arial" charset="0"/>
              </a:rPr>
              <a:t>[PROPUESTA]</a:t>
            </a:r>
            <a:endParaRPr lang="es-ES" sz="2400" smtClean="0">
              <a:solidFill>
                <a:srgbClr val="009900"/>
              </a:solidFill>
              <a:latin typeface="Arial" charset="0"/>
            </a:endParaRPr>
          </a:p>
        </p:txBody>
      </p:sp>
      <p:sp>
        <p:nvSpPr>
          <p:cNvPr id="14345" name="AutoShape 11"/>
          <p:cNvSpPr>
            <a:spLocks noChangeArrowheads="1"/>
          </p:cNvSpPr>
          <p:nvPr/>
        </p:nvSpPr>
        <p:spPr bwMode="auto">
          <a:xfrm>
            <a:off x="611188" y="3860800"/>
            <a:ext cx="431800" cy="360363"/>
          </a:xfrm>
          <a:prstGeom prst="rightArrow">
            <a:avLst>
              <a:gd name="adj1" fmla="val 50000"/>
              <a:gd name="adj2" fmla="val 29956"/>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CO">
              <a:latin typeface="Arial" charset="0"/>
              <a:ea typeface="ＭＳ Ｐゴシック" charset="0"/>
            </a:endParaRPr>
          </a:p>
        </p:txBody>
      </p:sp>
      <p:sp>
        <p:nvSpPr>
          <p:cNvPr id="14346" name="Text Box 13"/>
          <p:cNvSpPr txBox="1">
            <a:spLocks noChangeArrowheads="1"/>
          </p:cNvSpPr>
          <p:nvPr/>
        </p:nvSpPr>
        <p:spPr bwMode="auto">
          <a:xfrm>
            <a:off x="1239838" y="3592513"/>
            <a:ext cx="67754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1800" i="1">
                <a:solidFill>
                  <a:srgbClr val="FF0000"/>
                </a:solidFill>
              </a:rPr>
              <a:t>El desgreño administrativo en la ciudad de Cali es alarmante</a:t>
            </a:r>
            <a:endParaRPr lang="es-ES" altLang="en-US" sz="1800" i="1">
              <a:solidFill>
                <a:srgbClr val="FF0000"/>
              </a:solidFill>
            </a:endParaRPr>
          </a:p>
        </p:txBody>
      </p:sp>
      <p:sp>
        <p:nvSpPr>
          <p:cNvPr id="14347" name="Text Box 14"/>
          <p:cNvSpPr txBox="1">
            <a:spLocks noChangeArrowheads="1"/>
          </p:cNvSpPr>
          <p:nvPr/>
        </p:nvSpPr>
        <p:spPr bwMode="auto">
          <a:xfrm>
            <a:off x="1095375" y="4097338"/>
            <a:ext cx="66103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1800" i="1" smtClean="0">
                <a:solidFill>
                  <a:srgbClr val="800000"/>
                </a:solidFill>
                <a:latin typeface="Arial" charset="0"/>
              </a:rPr>
              <a:t>Se requiere con suma urgencia un cambio de gobernantes.</a:t>
            </a:r>
            <a:endParaRPr lang="es-ES" sz="1800" i="1" smtClean="0">
              <a:solidFill>
                <a:srgbClr val="800000"/>
              </a:solidFill>
              <a:latin typeface="Arial" charset="0"/>
            </a:endParaRPr>
          </a:p>
        </p:txBody>
      </p:sp>
      <p:sp>
        <p:nvSpPr>
          <p:cNvPr id="14348" name="Text Box 15"/>
          <p:cNvSpPr txBox="1">
            <a:spLocks noChangeArrowheads="1"/>
          </p:cNvSpPr>
          <p:nvPr/>
        </p:nvSpPr>
        <p:spPr bwMode="auto">
          <a:xfrm>
            <a:off x="7832725" y="3284538"/>
            <a:ext cx="339725"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4400" smtClean="0">
                <a:latin typeface="Arial" charset="0"/>
              </a:rPr>
              <a:t>.</a:t>
            </a:r>
            <a:endParaRPr lang="es-ES" sz="4400" smtClean="0">
              <a:latin typeface="Arial" charset="0"/>
            </a:endParaRPr>
          </a:p>
        </p:txBody>
      </p:sp>
      <p:sp>
        <p:nvSpPr>
          <p:cNvPr id="14349" name="Text Box 16"/>
          <p:cNvSpPr txBox="1">
            <a:spLocks noChangeArrowheads="1"/>
          </p:cNvSpPr>
          <p:nvPr/>
        </p:nvSpPr>
        <p:spPr bwMode="auto">
          <a:xfrm>
            <a:off x="3595688" y="4613275"/>
            <a:ext cx="1552575" cy="4000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2000"/>
              <a:t>O también:</a:t>
            </a:r>
            <a:endParaRPr lang="es-ES" altLang="en-US" sz="2000"/>
          </a:p>
        </p:txBody>
      </p:sp>
      <p:sp>
        <p:nvSpPr>
          <p:cNvPr id="14350" name="Text Box 17"/>
          <p:cNvSpPr txBox="1">
            <a:spLocks noChangeArrowheads="1"/>
          </p:cNvSpPr>
          <p:nvPr/>
        </p:nvSpPr>
        <p:spPr bwMode="auto">
          <a:xfrm>
            <a:off x="1042988" y="5229225"/>
            <a:ext cx="67754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1800" i="1">
                <a:solidFill>
                  <a:srgbClr val="FF0000"/>
                </a:solidFill>
              </a:rPr>
              <a:t>El desgreño administrativo en la ciudad de Cali es alarmante</a:t>
            </a:r>
            <a:endParaRPr lang="es-ES" altLang="en-US" sz="1800" i="1">
              <a:solidFill>
                <a:srgbClr val="FF0000"/>
              </a:solidFill>
            </a:endParaRPr>
          </a:p>
        </p:txBody>
      </p:sp>
      <p:sp>
        <p:nvSpPr>
          <p:cNvPr id="14351" name="Text Box 18"/>
          <p:cNvSpPr txBox="1">
            <a:spLocks noChangeArrowheads="1"/>
          </p:cNvSpPr>
          <p:nvPr/>
        </p:nvSpPr>
        <p:spPr bwMode="auto">
          <a:xfrm>
            <a:off x="1042988" y="5734050"/>
            <a:ext cx="65849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1800" i="1" smtClean="0">
                <a:solidFill>
                  <a:srgbClr val="800000"/>
                </a:solidFill>
                <a:latin typeface="Arial" charset="0"/>
              </a:rPr>
              <a:t>se requiere con suma urgencia un cambio de gobernantes.</a:t>
            </a:r>
            <a:endParaRPr lang="es-ES" sz="1800" i="1" smtClean="0">
              <a:solidFill>
                <a:srgbClr val="800000"/>
              </a:solidFill>
              <a:latin typeface="Arial" charset="0"/>
            </a:endParaRPr>
          </a:p>
        </p:txBody>
      </p:sp>
      <p:sp>
        <p:nvSpPr>
          <p:cNvPr id="14352" name="Text Box 19"/>
          <p:cNvSpPr txBox="1">
            <a:spLocks noChangeArrowheads="1"/>
          </p:cNvSpPr>
          <p:nvPr/>
        </p:nvSpPr>
        <p:spPr bwMode="auto">
          <a:xfrm>
            <a:off x="7620000" y="5084763"/>
            <a:ext cx="33655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3600" smtClean="0">
                <a:latin typeface="Arial" charset="0"/>
              </a:rPr>
              <a:t>;</a:t>
            </a:r>
            <a:endParaRPr lang="es-ES" sz="3600" smtClean="0">
              <a:latin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2987675" y="569913"/>
            <a:ext cx="2533650" cy="5191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800" smtClean="0">
                <a:latin typeface="Arial" charset="0"/>
              </a:rPr>
              <a:t>DOS PUNTOS</a:t>
            </a:r>
            <a:endParaRPr lang="es-ES" sz="2800" smtClean="0">
              <a:latin typeface="Arial" charset="0"/>
            </a:endParaRPr>
          </a:p>
        </p:txBody>
      </p:sp>
      <p:sp>
        <p:nvSpPr>
          <p:cNvPr id="15363" name="Text Box 5"/>
          <p:cNvSpPr txBox="1">
            <a:spLocks noChangeArrowheads="1"/>
          </p:cNvSpPr>
          <p:nvPr/>
        </p:nvSpPr>
        <p:spPr bwMode="auto">
          <a:xfrm>
            <a:off x="539750" y="1412875"/>
            <a:ext cx="7967663" cy="584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mtClean="0">
                <a:latin typeface="Arial" charset="0"/>
              </a:rPr>
              <a:t>1.  </a:t>
            </a:r>
            <a:r>
              <a:rPr lang="es-MX" sz="2800" smtClean="0">
                <a:latin typeface="Arial" charset="0"/>
              </a:rPr>
              <a:t>Se emplean para introducir citas textuales</a:t>
            </a:r>
            <a:endParaRPr lang="es-ES" sz="2800" smtClean="0">
              <a:latin typeface="Arial" charset="0"/>
            </a:endParaRPr>
          </a:p>
        </p:txBody>
      </p:sp>
      <p:sp>
        <p:nvSpPr>
          <p:cNvPr id="15364" name="Text Box 7"/>
          <p:cNvSpPr txBox="1">
            <a:spLocks noChangeArrowheads="1"/>
          </p:cNvSpPr>
          <p:nvPr/>
        </p:nvSpPr>
        <p:spPr bwMode="auto">
          <a:xfrm>
            <a:off x="395288" y="2276475"/>
            <a:ext cx="7645400" cy="34163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1800"/>
              <a:t>Nada más comparable a la lucidez absoluta, al genio supremo, que la mente de Shakespeare cuando define los grandes enigmas humanos. Empecemos con su idea de la vida</a:t>
            </a:r>
            <a:r>
              <a:rPr lang="es-MX" altLang="en-US" sz="1800">
                <a:solidFill>
                  <a:srgbClr val="FF0000"/>
                </a:solidFill>
              </a:rPr>
              <a:t>:</a:t>
            </a:r>
            <a:r>
              <a:rPr lang="es-MX" altLang="en-US" sz="1800"/>
              <a:t> </a:t>
            </a:r>
            <a:r>
              <a:rPr lang="es-CO" altLang="es-ES" sz="1800"/>
              <a:t>“</a:t>
            </a:r>
            <a:r>
              <a:rPr lang="es-CO" altLang="en-US" sz="1800"/>
              <a:t>La vida es un cuento contado por un idiota, lleno de ruido y de furia, que no tiene ningún sentido</a:t>
            </a:r>
            <a:r>
              <a:rPr lang="es-CO" altLang="es-ES" sz="1800"/>
              <a:t>”</a:t>
            </a:r>
            <a:r>
              <a:rPr lang="es-CO" altLang="en-US" sz="1800"/>
              <a:t> (Macbeth).  Prosigamos con su definición de la muerte</a:t>
            </a:r>
            <a:r>
              <a:rPr lang="es-CO" altLang="en-US" sz="1800">
                <a:solidFill>
                  <a:srgbClr val="FF0000"/>
                </a:solidFill>
              </a:rPr>
              <a:t>:</a:t>
            </a:r>
            <a:r>
              <a:rPr lang="es-CO" altLang="en-US" sz="1800"/>
              <a:t> </a:t>
            </a:r>
            <a:r>
              <a:rPr lang="es-CO" altLang="es-ES" sz="1800"/>
              <a:t>“</a:t>
            </a:r>
            <a:r>
              <a:rPr lang="es-CO" altLang="en-US" sz="1800"/>
              <a:t>Morir, dormir: dormir, tal vez soñar. Sí, ese es el estorbo; pues qué podríamos soñar en nuestro sueño eterno ya libres del agobio terrenal, es una consideración que frena el juicio y da tan larga vida a la desgracia</a:t>
            </a:r>
            <a:r>
              <a:rPr lang="es-CO" altLang="es-ES" sz="1800"/>
              <a:t>”</a:t>
            </a:r>
            <a:r>
              <a:rPr lang="es-CO" altLang="en-US" sz="1800"/>
              <a:t> (Hamlet). Y concluyamos con una sobre la importancia del nombre</a:t>
            </a:r>
            <a:r>
              <a:rPr lang="es-CO" altLang="en-US" sz="1800">
                <a:solidFill>
                  <a:srgbClr val="FF0000"/>
                </a:solidFill>
              </a:rPr>
              <a:t>:</a:t>
            </a:r>
            <a:r>
              <a:rPr lang="es-CO" altLang="en-US" sz="1800"/>
              <a:t> </a:t>
            </a:r>
            <a:r>
              <a:rPr lang="es-CO" altLang="es-ES" sz="1800"/>
              <a:t>“</a:t>
            </a:r>
            <a:r>
              <a:rPr lang="es-CO" altLang="en-US" sz="1800"/>
              <a:t>¿Qué es en fin un nombre? Si otro título damos a la rosa, con otro nombre nos dará su perfume</a:t>
            </a:r>
            <a:r>
              <a:rPr lang="es-CO" altLang="es-ES" sz="1800"/>
              <a:t>”</a:t>
            </a:r>
            <a:r>
              <a:rPr lang="es-CO" altLang="en-US" sz="1800"/>
              <a:t> (Romeo y Julieta).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03213" y="207963"/>
            <a:ext cx="34353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1800"/>
              <a:t>DOS PUNTOS  [Continuación]</a:t>
            </a:r>
            <a:endParaRPr lang="es-ES" altLang="en-US" sz="1800"/>
          </a:p>
        </p:txBody>
      </p:sp>
      <p:sp>
        <p:nvSpPr>
          <p:cNvPr id="16387" name="Text Box 5"/>
          <p:cNvSpPr txBox="1">
            <a:spLocks noChangeArrowheads="1"/>
          </p:cNvSpPr>
          <p:nvPr/>
        </p:nvSpPr>
        <p:spPr bwMode="auto">
          <a:xfrm>
            <a:off x="376238" y="512763"/>
            <a:ext cx="6705600" cy="708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4000"/>
              <a:t>2. </a:t>
            </a:r>
            <a:r>
              <a:rPr lang="es-MX" altLang="en-US" sz="2800"/>
              <a:t>Para introducir una enumeración </a:t>
            </a:r>
            <a:endParaRPr lang="es-ES" altLang="en-US" sz="2800"/>
          </a:p>
        </p:txBody>
      </p:sp>
      <p:sp>
        <p:nvSpPr>
          <p:cNvPr id="16388" name="Text Box 6"/>
          <p:cNvSpPr txBox="1">
            <a:spLocks noChangeArrowheads="1"/>
          </p:cNvSpPr>
          <p:nvPr/>
        </p:nvSpPr>
        <p:spPr bwMode="auto">
          <a:xfrm>
            <a:off x="827088" y="1909763"/>
            <a:ext cx="42227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1800" i="1" smtClean="0">
                <a:latin typeface="Arial" charset="0"/>
              </a:rPr>
              <a:t>Juan Carlos practica cuatro deportes</a:t>
            </a:r>
            <a:endParaRPr lang="es-ES" sz="1800" i="1" smtClean="0">
              <a:latin typeface="Arial" charset="0"/>
            </a:endParaRPr>
          </a:p>
        </p:txBody>
      </p:sp>
      <p:sp>
        <p:nvSpPr>
          <p:cNvPr id="16389" name="Text Box 7"/>
          <p:cNvSpPr txBox="1">
            <a:spLocks noChangeArrowheads="1"/>
          </p:cNvSpPr>
          <p:nvPr/>
        </p:nvSpPr>
        <p:spPr bwMode="auto">
          <a:xfrm>
            <a:off x="900113" y="1930400"/>
            <a:ext cx="7561262"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1800">
                <a:solidFill>
                  <a:srgbClr val="660033"/>
                </a:solidFill>
              </a:rPr>
              <a:t>				             </a:t>
            </a:r>
            <a:r>
              <a:rPr lang="es-MX" altLang="en-US" sz="1800" i="1">
                <a:solidFill>
                  <a:srgbClr val="660033"/>
                </a:solidFill>
              </a:rPr>
              <a:t>baloncesto, balompié,</a:t>
            </a:r>
          </a:p>
          <a:p>
            <a:pPr eaLnBrk="1" hangingPunct="1"/>
            <a:r>
              <a:rPr lang="es-MX" altLang="en-US" sz="1800" i="1">
                <a:solidFill>
                  <a:srgbClr val="660033"/>
                </a:solidFill>
              </a:rPr>
              <a:t>Voleibol y tenis.</a:t>
            </a:r>
            <a:endParaRPr lang="es-ES" altLang="en-US" sz="1800" i="1">
              <a:solidFill>
                <a:srgbClr val="660033"/>
              </a:solidFill>
            </a:endParaRPr>
          </a:p>
        </p:txBody>
      </p:sp>
      <p:sp>
        <p:nvSpPr>
          <p:cNvPr id="16390" name="Text Box 9"/>
          <p:cNvSpPr txBox="1">
            <a:spLocks noChangeArrowheads="1"/>
          </p:cNvSpPr>
          <p:nvPr/>
        </p:nvSpPr>
        <p:spPr bwMode="auto">
          <a:xfrm>
            <a:off x="684213" y="4437063"/>
            <a:ext cx="5637212"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1800" i="1">
                <a:solidFill>
                  <a:srgbClr val="660033"/>
                </a:solidFill>
              </a:rPr>
              <a:t>Baloncesto, balompié, voleibol y tenis</a:t>
            </a:r>
            <a:endParaRPr lang="es-ES" altLang="en-US" sz="1800" i="1"/>
          </a:p>
        </p:txBody>
      </p:sp>
      <p:sp>
        <p:nvSpPr>
          <p:cNvPr id="16391" name="Text Box 10"/>
          <p:cNvSpPr txBox="1">
            <a:spLocks noChangeArrowheads="1"/>
          </p:cNvSpPr>
          <p:nvPr/>
        </p:nvSpPr>
        <p:spPr bwMode="auto">
          <a:xfrm>
            <a:off x="684213" y="4437063"/>
            <a:ext cx="76327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1800" smtClean="0">
                <a:latin typeface="Arial" charset="0"/>
              </a:rPr>
              <a:t>					</a:t>
            </a:r>
            <a:r>
              <a:rPr lang="es-MX" sz="1800" i="1" smtClean="0">
                <a:solidFill>
                  <a:srgbClr val="008000"/>
                </a:solidFill>
                <a:latin typeface="Arial" charset="0"/>
              </a:rPr>
              <a:t>esos</a:t>
            </a:r>
            <a:r>
              <a:rPr lang="es-MX" sz="1800" i="1" smtClean="0">
                <a:latin typeface="Arial" charset="0"/>
              </a:rPr>
              <a:t> son los deportes</a:t>
            </a:r>
          </a:p>
          <a:p>
            <a:pPr>
              <a:defRPr/>
            </a:pPr>
            <a:r>
              <a:rPr lang="es-MX" sz="1800" i="1" smtClean="0">
                <a:latin typeface="Arial" charset="0"/>
              </a:rPr>
              <a:t>que practica Juan Carlos.</a:t>
            </a:r>
            <a:endParaRPr lang="es-ES" sz="1800" i="1" smtClean="0">
              <a:latin typeface="Arial" charset="0"/>
            </a:endParaRPr>
          </a:p>
        </p:txBody>
      </p:sp>
      <p:sp>
        <p:nvSpPr>
          <p:cNvPr id="16392" name="Text Box 11"/>
          <p:cNvSpPr txBox="1">
            <a:spLocks noChangeArrowheads="1"/>
          </p:cNvSpPr>
          <p:nvPr/>
        </p:nvSpPr>
        <p:spPr bwMode="auto">
          <a:xfrm>
            <a:off x="4984750" y="1776413"/>
            <a:ext cx="319088" cy="5794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mtClean="0">
                <a:solidFill>
                  <a:srgbClr val="FF0000"/>
                </a:solidFill>
                <a:latin typeface="Arial" charset="0"/>
              </a:rPr>
              <a:t>:</a:t>
            </a:r>
            <a:endParaRPr lang="es-ES" smtClean="0">
              <a:solidFill>
                <a:srgbClr val="FF0000"/>
              </a:solidFill>
              <a:latin typeface="Arial" charset="0"/>
            </a:endParaRPr>
          </a:p>
        </p:txBody>
      </p:sp>
      <p:sp>
        <p:nvSpPr>
          <p:cNvPr id="16393" name="Text Box 12"/>
          <p:cNvSpPr txBox="1">
            <a:spLocks noChangeArrowheads="1"/>
          </p:cNvSpPr>
          <p:nvPr/>
        </p:nvSpPr>
        <p:spPr bwMode="auto">
          <a:xfrm>
            <a:off x="4932363" y="4292600"/>
            <a:ext cx="319087"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mtClean="0">
                <a:solidFill>
                  <a:srgbClr val="FF0000"/>
                </a:solidFill>
                <a:latin typeface="Arial" charset="0"/>
              </a:rPr>
              <a:t>:</a:t>
            </a:r>
            <a:endParaRPr lang="es-ES" smtClean="0">
              <a:solidFill>
                <a:srgbClr val="FF0000"/>
              </a:solidFill>
              <a:latin typeface="Arial" charset="0"/>
            </a:endParaRPr>
          </a:p>
        </p:txBody>
      </p:sp>
      <p:sp>
        <p:nvSpPr>
          <p:cNvPr id="16394" name="Text Box 13"/>
          <p:cNvSpPr txBox="1">
            <a:spLocks noChangeArrowheads="1"/>
          </p:cNvSpPr>
          <p:nvPr/>
        </p:nvSpPr>
        <p:spPr bwMode="auto">
          <a:xfrm>
            <a:off x="2843213" y="1231900"/>
            <a:ext cx="36195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2000"/>
              <a:t>Introducción </a:t>
            </a:r>
            <a:r>
              <a:rPr lang="es-MX" altLang="en-US" sz="2000">
                <a:solidFill>
                  <a:srgbClr val="FF0000"/>
                </a:solidFill>
              </a:rPr>
              <a:t>+ </a:t>
            </a:r>
            <a:r>
              <a:rPr lang="es-MX" altLang="en-US" sz="2000">
                <a:solidFill>
                  <a:srgbClr val="660033"/>
                </a:solidFill>
              </a:rPr>
              <a:t>Enumeración</a:t>
            </a:r>
            <a:endParaRPr lang="es-ES" altLang="en-US" sz="2000">
              <a:solidFill>
                <a:srgbClr val="660033"/>
              </a:solidFill>
            </a:endParaRPr>
          </a:p>
        </p:txBody>
      </p:sp>
      <p:sp>
        <p:nvSpPr>
          <p:cNvPr id="16395" name="Text Box 16"/>
          <p:cNvSpPr txBox="1">
            <a:spLocks noChangeArrowheads="1"/>
          </p:cNvSpPr>
          <p:nvPr/>
        </p:nvSpPr>
        <p:spPr bwMode="auto">
          <a:xfrm>
            <a:off x="950913" y="2590800"/>
            <a:ext cx="669925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1800" i="1"/>
              <a:t>El presidente de la compañía</a:t>
            </a:r>
            <a:r>
              <a:rPr lang="es-MX" altLang="en-US" sz="1800" b="0" i="1"/>
              <a:t> </a:t>
            </a:r>
            <a:r>
              <a:rPr lang="es-MX" altLang="en-US" sz="1800" i="1"/>
              <a:t>firmó algunas resoluciones de</a:t>
            </a:r>
          </a:p>
          <a:p>
            <a:pPr eaLnBrk="1" hangingPunct="1"/>
            <a:r>
              <a:rPr lang="es-MX" altLang="en-US" sz="1800" i="1"/>
              <a:t>nombramiento</a:t>
            </a:r>
            <a:endParaRPr lang="es-ES" altLang="en-US" sz="1800" b="0" i="1"/>
          </a:p>
        </p:txBody>
      </p:sp>
      <p:sp>
        <p:nvSpPr>
          <p:cNvPr id="16396" name="Text Box 17"/>
          <p:cNvSpPr txBox="1">
            <a:spLocks noChangeArrowheads="1"/>
          </p:cNvSpPr>
          <p:nvPr/>
        </p:nvSpPr>
        <p:spPr bwMode="auto">
          <a:xfrm>
            <a:off x="971550" y="2859088"/>
            <a:ext cx="7235825"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1800">
                <a:solidFill>
                  <a:srgbClr val="660033"/>
                </a:solidFill>
              </a:rPr>
              <a:t>		</a:t>
            </a:r>
            <a:r>
              <a:rPr lang="es-MX" altLang="en-US" sz="1800" i="1">
                <a:solidFill>
                  <a:srgbClr val="660033"/>
                </a:solidFill>
              </a:rPr>
              <a:t>la del gerente de mercadeo, la del asesor</a:t>
            </a:r>
          </a:p>
          <a:p>
            <a:pPr eaLnBrk="1" hangingPunct="1"/>
            <a:r>
              <a:rPr lang="es-MX" altLang="en-US" sz="1800" i="1">
                <a:solidFill>
                  <a:srgbClr val="660033"/>
                </a:solidFill>
              </a:rPr>
              <a:t>jurídico, la de la jefe de personal y la de su secretaria privada.</a:t>
            </a:r>
            <a:endParaRPr lang="es-ES" altLang="en-US" sz="1800" i="1">
              <a:solidFill>
                <a:srgbClr val="660033"/>
              </a:solidFill>
            </a:endParaRPr>
          </a:p>
        </p:txBody>
      </p:sp>
      <p:sp>
        <p:nvSpPr>
          <p:cNvPr id="16397" name="Text Box 18"/>
          <p:cNvSpPr txBox="1">
            <a:spLocks noChangeArrowheads="1"/>
          </p:cNvSpPr>
          <p:nvPr/>
        </p:nvSpPr>
        <p:spPr bwMode="auto">
          <a:xfrm>
            <a:off x="2555875" y="2714625"/>
            <a:ext cx="319088"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mtClean="0">
                <a:solidFill>
                  <a:srgbClr val="FF0000"/>
                </a:solidFill>
                <a:latin typeface="Arial" charset="0"/>
              </a:rPr>
              <a:t>:</a:t>
            </a:r>
            <a:endParaRPr lang="es-ES" smtClean="0">
              <a:solidFill>
                <a:srgbClr val="FF0000"/>
              </a:solidFill>
              <a:latin typeface="Arial" charset="0"/>
            </a:endParaRPr>
          </a:p>
        </p:txBody>
      </p:sp>
      <p:sp>
        <p:nvSpPr>
          <p:cNvPr id="16398" name="Text Box 19"/>
          <p:cNvSpPr txBox="1">
            <a:spLocks noChangeArrowheads="1"/>
          </p:cNvSpPr>
          <p:nvPr/>
        </p:nvSpPr>
        <p:spPr bwMode="auto">
          <a:xfrm>
            <a:off x="808038" y="5321300"/>
            <a:ext cx="747395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1800">
                <a:solidFill>
                  <a:srgbClr val="660033"/>
                </a:solidFill>
              </a:rPr>
              <a:t>Gerente de mercadeo, asesor jurídico, jefe de personal y secretaria</a:t>
            </a:r>
          </a:p>
          <a:p>
            <a:pPr eaLnBrk="1" hangingPunct="1"/>
            <a:r>
              <a:rPr lang="es-MX" altLang="en-US" sz="1800">
                <a:solidFill>
                  <a:srgbClr val="660033"/>
                </a:solidFill>
              </a:rPr>
              <a:t>privada</a:t>
            </a:r>
            <a:endParaRPr lang="es-ES" altLang="en-US" sz="1800">
              <a:solidFill>
                <a:srgbClr val="660033"/>
              </a:solidFill>
            </a:endParaRPr>
          </a:p>
        </p:txBody>
      </p:sp>
      <p:sp>
        <p:nvSpPr>
          <p:cNvPr id="16399" name="Text Box 20"/>
          <p:cNvSpPr txBox="1">
            <a:spLocks noChangeArrowheads="1"/>
          </p:cNvSpPr>
          <p:nvPr/>
        </p:nvSpPr>
        <p:spPr bwMode="auto">
          <a:xfrm>
            <a:off x="755650" y="5608638"/>
            <a:ext cx="73025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1800"/>
              <a:t>	    </a:t>
            </a:r>
            <a:r>
              <a:rPr lang="es-MX" altLang="en-US" sz="1800">
                <a:solidFill>
                  <a:srgbClr val="008000"/>
                </a:solidFill>
              </a:rPr>
              <a:t> estos</a:t>
            </a:r>
            <a:r>
              <a:rPr lang="es-MX" altLang="en-US" sz="1800"/>
              <a:t> son algunos cargos provistos por el presidente</a:t>
            </a:r>
          </a:p>
          <a:p>
            <a:pPr eaLnBrk="1" hangingPunct="1"/>
            <a:r>
              <a:rPr lang="es-MX" altLang="en-US" sz="1800"/>
              <a:t>de la compañía. </a:t>
            </a:r>
            <a:endParaRPr lang="es-ES" altLang="en-US" sz="1800"/>
          </a:p>
        </p:txBody>
      </p:sp>
      <p:sp>
        <p:nvSpPr>
          <p:cNvPr id="16400" name="Text Box 21"/>
          <p:cNvSpPr txBox="1">
            <a:spLocks noChangeArrowheads="1"/>
          </p:cNvSpPr>
          <p:nvPr/>
        </p:nvSpPr>
        <p:spPr bwMode="auto">
          <a:xfrm>
            <a:off x="1692275" y="5445125"/>
            <a:ext cx="319088"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mtClean="0">
                <a:solidFill>
                  <a:srgbClr val="FF0000"/>
                </a:solidFill>
                <a:latin typeface="Arial" charset="0"/>
              </a:rPr>
              <a:t>:</a:t>
            </a:r>
            <a:endParaRPr lang="es-ES" smtClean="0">
              <a:solidFill>
                <a:srgbClr val="FF0000"/>
              </a:solidFill>
              <a:latin typeface="Arial" charset="0"/>
            </a:endParaRPr>
          </a:p>
        </p:txBody>
      </p:sp>
      <p:sp>
        <p:nvSpPr>
          <p:cNvPr id="16401" name="Text Box 23"/>
          <p:cNvSpPr txBox="1">
            <a:spLocks noChangeArrowheads="1"/>
          </p:cNvSpPr>
          <p:nvPr/>
        </p:nvSpPr>
        <p:spPr bwMode="auto">
          <a:xfrm>
            <a:off x="3059113" y="3908425"/>
            <a:ext cx="330835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2000">
                <a:solidFill>
                  <a:srgbClr val="660033"/>
                </a:solidFill>
              </a:rPr>
              <a:t>Enumeración </a:t>
            </a:r>
            <a:r>
              <a:rPr lang="es-MX" altLang="en-US" sz="2000">
                <a:solidFill>
                  <a:srgbClr val="FF0000"/>
                </a:solidFill>
              </a:rPr>
              <a:t>+ </a:t>
            </a:r>
            <a:r>
              <a:rPr lang="es-MX" altLang="en-US" sz="2000"/>
              <a:t>Definición</a:t>
            </a:r>
            <a:endParaRPr lang="es-ES" altLang="en-US" sz="2000">
              <a:solidFill>
                <a:srgbClr val="660033"/>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303213" y="207963"/>
            <a:ext cx="34353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1800"/>
              <a:t>DOS PUNTOS  [Continuación]</a:t>
            </a:r>
            <a:endParaRPr lang="es-ES" altLang="en-US" sz="1800"/>
          </a:p>
        </p:txBody>
      </p:sp>
      <p:sp>
        <p:nvSpPr>
          <p:cNvPr id="17411" name="Text Box 5"/>
          <p:cNvSpPr txBox="1">
            <a:spLocks noChangeArrowheads="1"/>
          </p:cNvSpPr>
          <p:nvPr/>
        </p:nvSpPr>
        <p:spPr bwMode="auto">
          <a:xfrm>
            <a:off x="376238" y="512763"/>
            <a:ext cx="7467600" cy="708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4000"/>
              <a:t>3. </a:t>
            </a:r>
            <a:r>
              <a:rPr lang="es-MX" altLang="en-US" sz="2800"/>
              <a:t>Para introducir títulos o frases titulares</a:t>
            </a:r>
            <a:endParaRPr lang="es-ES" altLang="en-US" sz="2800"/>
          </a:p>
        </p:txBody>
      </p:sp>
      <p:sp>
        <p:nvSpPr>
          <p:cNvPr id="17412" name="Text Box 6"/>
          <p:cNvSpPr txBox="1">
            <a:spLocks noChangeArrowheads="1"/>
          </p:cNvSpPr>
          <p:nvPr/>
        </p:nvSpPr>
        <p:spPr bwMode="auto">
          <a:xfrm>
            <a:off x="520700" y="1557338"/>
            <a:ext cx="8012113" cy="26463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1800"/>
              <a:t>Materia</a:t>
            </a:r>
            <a:r>
              <a:rPr lang="es-MX" altLang="en-US" sz="2800">
                <a:solidFill>
                  <a:srgbClr val="FF0000"/>
                </a:solidFill>
              </a:rPr>
              <a:t>:</a:t>
            </a:r>
            <a:r>
              <a:rPr lang="es-MX" altLang="en-US" sz="1800"/>
              <a:t> Literatura y escritura autobiográfica</a:t>
            </a:r>
          </a:p>
          <a:p>
            <a:pPr eaLnBrk="1" hangingPunct="1"/>
            <a:r>
              <a:rPr lang="es-MX" altLang="en-US" sz="1800"/>
              <a:t>Tema</a:t>
            </a:r>
            <a:r>
              <a:rPr lang="es-MX" altLang="en-US" sz="2800">
                <a:solidFill>
                  <a:srgbClr val="FF0000"/>
                </a:solidFill>
              </a:rPr>
              <a:t>:</a:t>
            </a:r>
            <a:r>
              <a:rPr lang="es-MX" altLang="en-US" sz="1800"/>
              <a:t> La estructura clásica</a:t>
            </a:r>
          </a:p>
          <a:p>
            <a:pPr eaLnBrk="1" hangingPunct="1"/>
            <a:r>
              <a:rPr lang="es-MX" altLang="en-US" sz="1800"/>
              <a:t>Idea central</a:t>
            </a:r>
            <a:r>
              <a:rPr lang="es-MX" altLang="en-US" sz="2800">
                <a:solidFill>
                  <a:srgbClr val="FF0000"/>
                </a:solidFill>
              </a:rPr>
              <a:t>:</a:t>
            </a:r>
            <a:r>
              <a:rPr lang="es-MX" altLang="en-US" sz="1800"/>
              <a:t> La estructura clásica permite la organización del discurso</a:t>
            </a:r>
          </a:p>
          <a:p>
            <a:pPr eaLnBrk="1" hangingPunct="1"/>
            <a:r>
              <a:rPr lang="es-MX" altLang="en-US" sz="1800"/>
              <a:t>Nota</a:t>
            </a:r>
            <a:r>
              <a:rPr lang="es-MX" altLang="en-US" sz="2800">
                <a:solidFill>
                  <a:srgbClr val="FF0000"/>
                </a:solidFill>
              </a:rPr>
              <a:t>:</a:t>
            </a:r>
            <a:r>
              <a:rPr lang="es-MX" altLang="en-US" sz="1800"/>
              <a:t> Estos son algunos de los elementos del Plan de Escritura</a:t>
            </a:r>
          </a:p>
          <a:p>
            <a:pPr eaLnBrk="1" hangingPunct="1"/>
            <a:endParaRPr lang="es-MX" altLang="en-US" sz="1800"/>
          </a:p>
          <a:p>
            <a:pPr eaLnBrk="1" hangingPunct="1"/>
            <a:endParaRPr lang="es-MX" altLang="en-US" sz="1800" i="1"/>
          </a:p>
          <a:p>
            <a:pPr eaLnBrk="1" hangingPunct="1"/>
            <a:endParaRPr lang="es-ES" altLang="en-US" sz="1800" i="1"/>
          </a:p>
        </p:txBody>
      </p:sp>
      <p:sp>
        <p:nvSpPr>
          <p:cNvPr id="17413" name="Text Box 9"/>
          <p:cNvSpPr txBox="1">
            <a:spLocks noChangeArrowheads="1"/>
          </p:cNvSpPr>
          <p:nvPr/>
        </p:nvSpPr>
        <p:spPr bwMode="auto">
          <a:xfrm>
            <a:off x="684213" y="3716338"/>
            <a:ext cx="7991475" cy="23082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b="0">
                <a:solidFill>
                  <a:srgbClr val="FF0000"/>
                </a:solidFill>
              </a:rPr>
              <a:t>Nota: Se escriben con </a:t>
            </a:r>
            <a:r>
              <a:rPr lang="es-MX" altLang="en-US" b="0"/>
              <a:t>mayúscula inicial </a:t>
            </a:r>
            <a:r>
              <a:rPr lang="es-MX" altLang="en-US" b="0">
                <a:solidFill>
                  <a:srgbClr val="FF0000"/>
                </a:solidFill>
              </a:rPr>
              <a:t>después de dos puntos: notas, citas textuales, títulos, frases titulares, nombres propios, siglas y la palabra que sigue a un saludo si inicia en renglón aparte. En todos los demás casos, la palabra que sigue a los dos puntos se escribe con minúsculas.  </a:t>
            </a:r>
            <a:endParaRPr lang="es-ES" altLang="en-US" b="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14"/>
          <p:cNvSpPr txBox="1">
            <a:spLocks noChangeArrowheads="1"/>
          </p:cNvSpPr>
          <p:nvPr/>
        </p:nvSpPr>
        <p:spPr bwMode="auto">
          <a:xfrm>
            <a:off x="2555875" y="349250"/>
            <a:ext cx="4448175" cy="461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CO" altLang="en-US" u="sng">
                <a:cs typeface="Arial" panose="020B0604020202020204" pitchFamily="34" charset="0"/>
              </a:rPr>
              <a:t>LA PUNTUACIÓN SUSPICAZ </a:t>
            </a:r>
            <a:endParaRPr lang="es-ES" altLang="en-US"/>
          </a:p>
        </p:txBody>
      </p:sp>
      <p:sp>
        <p:nvSpPr>
          <p:cNvPr id="18435" name="Text Box 16"/>
          <p:cNvSpPr txBox="1">
            <a:spLocks noChangeArrowheads="1"/>
          </p:cNvSpPr>
          <p:nvPr/>
        </p:nvSpPr>
        <p:spPr bwMode="auto">
          <a:xfrm>
            <a:off x="395288" y="811213"/>
            <a:ext cx="7921625" cy="2000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CO" altLang="en-US" sz="1600" u="sng">
                <a:cs typeface="Arial" panose="020B0604020202020204" pitchFamily="34" charset="0"/>
              </a:rPr>
              <a:t/>
            </a:r>
            <a:br>
              <a:rPr lang="es-CO" altLang="en-US" sz="1600" u="sng">
                <a:cs typeface="Arial" panose="020B0604020202020204" pitchFamily="34" charset="0"/>
              </a:rPr>
            </a:br>
            <a:r>
              <a:rPr lang="es-CO" altLang="en-US" sz="1800">
                <a:cs typeface="Arial" panose="020B0604020202020204" pitchFamily="34" charset="0"/>
              </a:rPr>
              <a:t>Facundo Fonseca dejó su testamento sin puntuación alguna. Tras su muerte, cada uno de los deudos reunidos ante el Juez coloca los signos de puntuación al testamento de tal forma que al ser leído salga favorecido él y no otro. Para lograrlo usa puntos, comas y signos de interrogación. Los personajes son: la suegra, el sobrino, el sastre, un mendigo y el juez.</a:t>
            </a:r>
            <a:endParaRPr lang="es-ES" altLang="en-US" sz="1800">
              <a:cs typeface="Arial" panose="020B0604020202020204" pitchFamily="34" charset="0"/>
            </a:endParaRPr>
          </a:p>
        </p:txBody>
      </p:sp>
      <p:sp>
        <p:nvSpPr>
          <p:cNvPr id="29699" name="1 Rectángulo"/>
          <p:cNvSpPr>
            <a:spLocks noChangeArrowheads="1"/>
          </p:cNvSpPr>
          <p:nvPr/>
        </p:nvSpPr>
        <p:spPr bwMode="auto">
          <a:xfrm>
            <a:off x="744538" y="3281363"/>
            <a:ext cx="7488237" cy="2308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algn="ctr" eaLnBrk="1" hangingPunct="1"/>
            <a:r>
              <a:rPr lang="es-CO" altLang="en-US">
                <a:cs typeface="Arial" panose="020B0604020202020204" pitchFamily="34" charset="0"/>
              </a:rPr>
              <a:t>EL TESTAMENTO DE FACUNDO</a:t>
            </a:r>
          </a:p>
          <a:p>
            <a:pPr eaLnBrk="1" hangingPunct="1"/>
            <a:endParaRPr lang="es-CO" altLang="en-US">
              <a:cs typeface="Arial" panose="020B0604020202020204" pitchFamily="34" charset="0"/>
            </a:endParaRPr>
          </a:p>
          <a:p>
            <a:pPr algn="just" eaLnBrk="1" hangingPunct="1"/>
            <a:r>
              <a:rPr lang="es-CO" altLang="es-ES">
                <a:cs typeface="Arial" panose="020B0604020202020204" pitchFamily="34" charset="0"/>
              </a:rPr>
              <a:t>“</a:t>
            </a:r>
            <a:r>
              <a:rPr lang="es-CO" altLang="en-US">
                <a:cs typeface="Arial" panose="020B0604020202020204" pitchFamily="34" charset="0"/>
              </a:rPr>
              <a:t>Dejo mis bienes a mi sobrino no a mi suegra tampoco se pagará la cuenta del sastre nunca de ningún modo para los mendigos todo lo dicho es mi deseo yo Facundo Fonseca</a:t>
            </a:r>
            <a:r>
              <a:rPr lang="es-CO" altLang="es-ES">
                <a:cs typeface="Arial" panose="020B0604020202020204" pitchFamily="34" charset="0"/>
              </a:rPr>
              <a:t>”</a:t>
            </a:r>
            <a:endParaRPr lang="es-CO" altLang="en-US">
              <a:cs typeface="Arial" panose="020B060402020202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14"/>
          <p:cNvSpPr txBox="1">
            <a:spLocks noChangeArrowheads="1"/>
          </p:cNvSpPr>
          <p:nvPr/>
        </p:nvSpPr>
        <p:spPr bwMode="auto">
          <a:xfrm>
            <a:off x="3487738" y="333375"/>
            <a:ext cx="1827212"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400" smtClean="0">
                <a:latin typeface="Arial" charset="0"/>
              </a:rPr>
              <a:t>EJERCICIO</a:t>
            </a:r>
            <a:endParaRPr lang="es-ES" sz="2400" smtClean="0">
              <a:latin typeface="Arial" charset="0"/>
            </a:endParaRPr>
          </a:p>
        </p:txBody>
      </p:sp>
      <p:sp>
        <p:nvSpPr>
          <p:cNvPr id="19459" name="Text Box 15"/>
          <p:cNvSpPr txBox="1">
            <a:spLocks noChangeArrowheads="1"/>
          </p:cNvSpPr>
          <p:nvPr/>
        </p:nvSpPr>
        <p:spPr bwMode="auto">
          <a:xfrm>
            <a:off x="539750" y="1700213"/>
            <a:ext cx="8012113" cy="2835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2000"/>
              <a:t>Cada uno de nosotros va a hacer algo para beneficio del grupo  </a:t>
            </a:r>
          </a:p>
          <a:p>
            <a:pPr eaLnBrk="1" hangingPunct="1"/>
            <a:r>
              <a:rPr lang="es-MX" altLang="en-US" sz="2000"/>
              <a:t>Vanessa que es buena comunicadora se encarga de citar a los</a:t>
            </a:r>
          </a:p>
          <a:p>
            <a:pPr eaLnBrk="1" hangingPunct="1"/>
            <a:r>
              <a:rPr lang="es-MX" altLang="en-US" sz="2000"/>
              <a:t>compañeros de clase  a nuestras reuniones  quincenales Julián </a:t>
            </a:r>
          </a:p>
          <a:p>
            <a:pPr eaLnBrk="1" hangingPunct="1"/>
            <a:r>
              <a:rPr lang="es-MX" altLang="en-US" sz="2000"/>
              <a:t>que tiene fotocopiadora puede sacarnos más baratas las copias </a:t>
            </a:r>
          </a:p>
          <a:p>
            <a:pPr eaLnBrk="1" hangingPunct="1"/>
            <a:r>
              <a:rPr lang="es-MX" altLang="en-US" sz="2000"/>
              <a:t>que necesitemos Agustín con su Van de modelo reciente va a </a:t>
            </a:r>
          </a:p>
          <a:p>
            <a:pPr eaLnBrk="1" hangingPunct="1"/>
            <a:r>
              <a:rPr lang="es-MX" altLang="en-US" sz="2000"/>
              <a:t>transportarnos a donde necesitemos ir  y yo buen cocinero me</a:t>
            </a:r>
          </a:p>
          <a:p>
            <a:pPr eaLnBrk="1" hangingPunct="1"/>
            <a:r>
              <a:rPr lang="es-MX" altLang="en-US" sz="2000"/>
              <a:t>encargo de los refrigerios para las ocasiones importantes de </a:t>
            </a:r>
          </a:p>
          <a:p>
            <a:pPr eaLnBrk="1" hangingPunct="1"/>
            <a:r>
              <a:rPr lang="es-MX" altLang="en-US" sz="2000"/>
              <a:t>esta manera nos repartimos equitativamente las preocupaciones</a:t>
            </a:r>
          </a:p>
          <a:p>
            <a:pPr eaLnBrk="1" hangingPunct="1"/>
            <a:r>
              <a:rPr lang="es-MX" altLang="en-US" sz="2000"/>
              <a:t>porque somos un equipo triunfador</a:t>
            </a:r>
            <a:endParaRPr lang="es-ES" altLang="en-US" sz="2000"/>
          </a:p>
        </p:txBody>
      </p:sp>
      <p:sp>
        <p:nvSpPr>
          <p:cNvPr id="19460" name="Text Box 16"/>
          <p:cNvSpPr txBox="1">
            <a:spLocks noChangeArrowheads="1"/>
          </p:cNvSpPr>
          <p:nvPr/>
        </p:nvSpPr>
        <p:spPr bwMode="auto">
          <a:xfrm>
            <a:off x="2363788" y="981075"/>
            <a:ext cx="407352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a:t>Apliquemos la puntuación.</a:t>
            </a:r>
            <a:endParaRPr lang="es-ES"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1 CuadroTexto"/>
          <p:cNvSpPr txBox="1">
            <a:spLocks noChangeArrowheads="1"/>
          </p:cNvSpPr>
          <p:nvPr/>
        </p:nvSpPr>
        <p:spPr bwMode="auto">
          <a:xfrm>
            <a:off x="1908175" y="749300"/>
            <a:ext cx="5327650" cy="7699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algn="ctr" eaLnBrk="1" hangingPunct="1"/>
            <a:r>
              <a:rPr lang="es-CO" altLang="en-US" sz="4400"/>
              <a:t>LA PUNTUACIÓN</a:t>
            </a:r>
          </a:p>
        </p:txBody>
      </p:sp>
      <p:sp>
        <p:nvSpPr>
          <p:cNvPr id="13314" name="2 CuadroTexto"/>
          <p:cNvSpPr txBox="1">
            <a:spLocks noChangeArrowheads="1"/>
          </p:cNvSpPr>
          <p:nvPr/>
        </p:nvSpPr>
        <p:spPr bwMode="auto">
          <a:xfrm>
            <a:off x="684213" y="1916113"/>
            <a:ext cx="7775575" cy="1323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CO" altLang="en-US" sz="2000"/>
              <a:t>El presente material, preparado para la clase, toma prestadas algunas definiciones, textos y ejercicios de diversos autores: Tito Nelson Oviedo, Gabriel García Márquez, William Shakespeare y uno que otro apunte personal del profesor.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2987675" y="476250"/>
            <a:ext cx="2894013"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3200"/>
              <a:t>PUNTUACIÓN</a:t>
            </a:r>
            <a:endParaRPr lang="es-ES" altLang="en-US" sz="3200"/>
          </a:p>
        </p:txBody>
      </p:sp>
      <p:sp>
        <p:nvSpPr>
          <p:cNvPr id="3075" name="Text Box 5"/>
          <p:cNvSpPr txBox="1">
            <a:spLocks noChangeArrowheads="1"/>
          </p:cNvSpPr>
          <p:nvPr/>
        </p:nvSpPr>
        <p:spPr bwMode="auto">
          <a:xfrm>
            <a:off x="395288" y="1052513"/>
            <a:ext cx="83375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400" b="0" smtClean="0">
                <a:latin typeface="Arial" charset="0"/>
              </a:rPr>
              <a:t>Marcas que ayudan a generar sentido en los textos escritos.</a:t>
            </a:r>
            <a:endParaRPr lang="es-ES" sz="2400" b="0" smtClean="0">
              <a:latin typeface="Arial" charset="0"/>
            </a:endParaRPr>
          </a:p>
        </p:txBody>
      </p:sp>
      <p:sp>
        <p:nvSpPr>
          <p:cNvPr id="3076" name="Text Box 7"/>
          <p:cNvSpPr txBox="1">
            <a:spLocks noChangeArrowheads="1"/>
          </p:cNvSpPr>
          <p:nvPr/>
        </p:nvSpPr>
        <p:spPr bwMode="auto">
          <a:xfrm>
            <a:off x="827088" y="1628775"/>
            <a:ext cx="7561262"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400" b="0" smtClean="0">
                <a:latin typeface="Arial" charset="0"/>
              </a:rPr>
              <a:t>Unas son normativas (obligatorias); otras, opcionales.</a:t>
            </a:r>
            <a:endParaRPr lang="es-ES" sz="2400" b="0" smtClean="0">
              <a:latin typeface="Arial" charset="0"/>
            </a:endParaRPr>
          </a:p>
        </p:txBody>
      </p:sp>
      <p:sp>
        <p:nvSpPr>
          <p:cNvPr id="3077" name="Text Box 8"/>
          <p:cNvSpPr txBox="1">
            <a:spLocks noChangeArrowheads="1"/>
          </p:cNvSpPr>
          <p:nvPr/>
        </p:nvSpPr>
        <p:spPr bwMode="auto">
          <a:xfrm>
            <a:off x="3203575" y="2205038"/>
            <a:ext cx="2574925" cy="5191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800" smtClean="0">
                <a:latin typeface="Arial" charset="0"/>
              </a:rPr>
              <a:t>NORMATIVAS</a:t>
            </a:r>
            <a:endParaRPr lang="es-ES" sz="2800" smtClean="0">
              <a:latin typeface="Arial" charset="0"/>
            </a:endParaRPr>
          </a:p>
        </p:txBody>
      </p:sp>
      <p:sp>
        <p:nvSpPr>
          <p:cNvPr id="3078" name="Text Box 9"/>
          <p:cNvSpPr txBox="1">
            <a:spLocks noChangeArrowheads="1"/>
          </p:cNvSpPr>
          <p:nvPr/>
        </p:nvSpPr>
        <p:spPr bwMode="auto">
          <a:xfrm>
            <a:off x="971550" y="3284538"/>
            <a:ext cx="7616825" cy="100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algn="ctr" eaLnBrk="1" hangingPunct="1"/>
            <a:r>
              <a:rPr lang="es-MX" altLang="en-US" sz="2000"/>
              <a:t>Una pregunta, una exclamación, un </a:t>
            </a:r>
            <a:r>
              <a:rPr lang="es-MX" altLang="es-ES" sz="2000"/>
              <a:t>“</a:t>
            </a:r>
            <a:r>
              <a:rPr lang="es-MX" altLang="en-US" sz="2000"/>
              <a:t>comentario</a:t>
            </a:r>
            <a:r>
              <a:rPr lang="es-MX" altLang="es-ES" sz="2000"/>
              <a:t>”</a:t>
            </a:r>
            <a:r>
              <a:rPr lang="es-MX" altLang="en-US" sz="2000"/>
              <a:t> inciso, una </a:t>
            </a:r>
          </a:p>
          <a:p>
            <a:pPr algn="ctr" eaLnBrk="1" hangingPunct="1"/>
            <a:r>
              <a:rPr lang="es-MX" altLang="en-US" sz="2000"/>
              <a:t>cita literal, un neologismo, una expresión irónica… </a:t>
            </a:r>
          </a:p>
          <a:p>
            <a:pPr algn="ctr" eaLnBrk="1" hangingPunct="1"/>
            <a:r>
              <a:rPr lang="es-MX" altLang="en-US" sz="2000"/>
              <a:t>deben señalarse en su apertura y en su cierre. </a:t>
            </a:r>
          </a:p>
        </p:txBody>
      </p:sp>
      <p:sp>
        <p:nvSpPr>
          <p:cNvPr id="3079" name="Text Box 18"/>
          <p:cNvSpPr txBox="1">
            <a:spLocks noChangeArrowheads="1"/>
          </p:cNvSpPr>
          <p:nvPr/>
        </p:nvSpPr>
        <p:spPr bwMode="auto">
          <a:xfrm>
            <a:off x="611188" y="4437063"/>
            <a:ext cx="7848600" cy="100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algn="ctr" eaLnBrk="1" hangingPunct="1"/>
            <a:r>
              <a:rPr lang="es-MX" altLang="en-US" sz="2000"/>
              <a:t>Para esto, contamos con los signos de interrogación y de exclamación, con las comillas, los paréntesis, los guiones (de incisos) y los corchetes. </a:t>
            </a:r>
            <a:endParaRPr lang="es-ES" altLang="en-US" sz="2000" b="0"/>
          </a:p>
        </p:txBody>
      </p:sp>
      <p:sp>
        <p:nvSpPr>
          <p:cNvPr id="3080" name="Text Box 19"/>
          <p:cNvSpPr txBox="1">
            <a:spLocks noChangeArrowheads="1"/>
          </p:cNvSpPr>
          <p:nvPr/>
        </p:nvSpPr>
        <p:spPr bwMode="auto">
          <a:xfrm>
            <a:off x="3203575" y="2781300"/>
            <a:ext cx="2722563"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400" smtClean="0">
                <a:latin typeface="Arial" charset="0"/>
              </a:rPr>
              <a:t>SIGNOS DOBLES</a:t>
            </a:r>
            <a:endParaRPr lang="es-ES" sz="2400" smtClean="0">
              <a:latin typeface="Arial" charset="0"/>
            </a:endParaRPr>
          </a:p>
        </p:txBody>
      </p:sp>
      <p:sp>
        <p:nvSpPr>
          <p:cNvPr id="3081" name="Text Box 21"/>
          <p:cNvSpPr txBox="1">
            <a:spLocks noChangeArrowheads="1"/>
          </p:cNvSpPr>
          <p:nvPr/>
        </p:nvSpPr>
        <p:spPr bwMode="auto">
          <a:xfrm>
            <a:off x="1258888" y="5445125"/>
            <a:ext cx="6376987" cy="822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algn="ctr" eaLnBrk="1" hangingPunct="1"/>
            <a:r>
              <a:rPr lang="es-MX" altLang="en-US"/>
              <a:t>Ellos se usan en parejas: uno al comienzo </a:t>
            </a:r>
          </a:p>
          <a:p>
            <a:pPr algn="ctr" eaLnBrk="1" hangingPunct="1"/>
            <a:r>
              <a:rPr lang="es-MX" altLang="en-US"/>
              <a:t>y otro al final de la expresión involucrada. </a:t>
            </a:r>
            <a:endParaRPr lang="es-ES" altLang="en-US" b="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1092200" y="333375"/>
            <a:ext cx="189547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s-MX">
                <a:latin typeface="Arial" charset="0"/>
                <a:ea typeface="ＭＳ Ｐゴシック" charset="0"/>
              </a:rPr>
              <a:t>PREGUNTA</a:t>
            </a:r>
            <a:endParaRPr lang="es-ES">
              <a:latin typeface="Arial" charset="0"/>
              <a:ea typeface="ＭＳ Ｐゴシック" charset="0"/>
            </a:endParaRPr>
          </a:p>
        </p:txBody>
      </p:sp>
      <p:sp>
        <p:nvSpPr>
          <p:cNvPr id="4099" name="Rectangle 5"/>
          <p:cNvSpPr>
            <a:spLocks noChangeArrowheads="1"/>
          </p:cNvSpPr>
          <p:nvPr/>
        </p:nvSpPr>
        <p:spPr bwMode="auto">
          <a:xfrm>
            <a:off x="682625" y="765175"/>
            <a:ext cx="3097213" cy="822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b="0"/>
              <a:t>¿Tienes mi libro?</a:t>
            </a:r>
          </a:p>
          <a:p>
            <a:pPr eaLnBrk="1" hangingPunct="1"/>
            <a:r>
              <a:rPr lang="es-MX" altLang="en-US" b="0"/>
              <a:t>¿Dónde lo dejaste?</a:t>
            </a:r>
            <a:endParaRPr lang="es-ES" altLang="en-US" b="0"/>
          </a:p>
        </p:txBody>
      </p:sp>
      <p:sp>
        <p:nvSpPr>
          <p:cNvPr id="4100" name="Rectangle 6"/>
          <p:cNvSpPr>
            <a:spLocks noChangeArrowheads="1"/>
          </p:cNvSpPr>
          <p:nvPr/>
        </p:nvSpPr>
        <p:spPr bwMode="auto">
          <a:xfrm>
            <a:off x="4932363" y="333375"/>
            <a:ext cx="245427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a:t>EXCLAMACIÓN</a:t>
            </a:r>
            <a:endParaRPr lang="es-ES" altLang="en-US"/>
          </a:p>
        </p:txBody>
      </p:sp>
      <p:sp>
        <p:nvSpPr>
          <p:cNvPr id="4101" name="Rectangle 7"/>
          <p:cNvSpPr>
            <a:spLocks noChangeArrowheads="1"/>
          </p:cNvSpPr>
          <p:nvPr/>
        </p:nvSpPr>
        <p:spPr bwMode="auto">
          <a:xfrm>
            <a:off x="4427538" y="765175"/>
            <a:ext cx="3455987" cy="822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algn="ctr" eaLnBrk="1" hangingPunct="1"/>
            <a:r>
              <a:rPr lang="es-MX" altLang="en-US" b="0"/>
              <a:t>¡Estás preciosa!</a:t>
            </a:r>
          </a:p>
          <a:p>
            <a:pPr algn="ctr" eaLnBrk="1" hangingPunct="1"/>
            <a:r>
              <a:rPr lang="es-MX" altLang="en-US" b="0"/>
              <a:t>¡Qué lindo vestido!</a:t>
            </a:r>
            <a:endParaRPr lang="es-ES" altLang="en-US" b="0"/>
          </a:p>
        </p:txBody>
      </p:sp>
      <p:sp>
        <p:nvSpPr>
          <p:cNvPr id="4102" name="Rectangle 8"/>
          <p:cNvSpPr>
            <a:spLocks noChangeArrowheads="1"/>
          </p:cNvSpPr>
          <p:nvPr/>
        </p:nvSpPr>
        <p:spPr bwMode="auto">
          <a:xfrm>
            <a:off x="611188" y="1989138"/>
            <a:ext cx="2265362"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s-MX">
                <a:latin typeface="Arial" charset="0"/>
                <a:ea typeface="ＭＳ Ｐゴシック" charset="0"/>
              </a:rPr>
              <a:t>CITA LITERAL</a:t>
            </a:r>
            <a:endParaRPr lang="es-ES">
              <a:latin typeface="Arial" charset="0"/>
              <a:ea typeface="ＭＳ Ｐゴシック" charset="0"/>
            </a:endParaRPr>
          </a:p>
        </p:txBody>
      </p:sp>
      <p:sp>
        <p:nvSpPr>
          <p:cNvPr id="15366" name="1 CuadroTexto"/>
          <p:cNvSpPr txBox="1">
            <a:spLocks noChangeArrowheads="1"/>
          </p:cNvSpPr>
          <p:nvPr/>
        </p:nvSpPr>
        <p:spPr bwMode="auto">
          <a:xfrm>
            <a:off x="611188" y="2636838"/>
            <a:ext cx="7993062" cy="19383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CO" altLang="es-ES" b="0"/>
              <a:t>“</a:t>
            </a:r>
            <a:r>
              <a:rPr lang="es-CO" altLang="en-US" b="0"/>
              <a:t>Muchos años después, frente al pelotón de fusilamiento, el coronel Aureliano Buendía había de recordar aquella tarde remota en que su padre lo llevó a conocer el hielo</a:t>
            </a:r>
            <a:r>
              <a:rPr lang="es-CO" altLang="es-ES" b="0"/>
              <a:t>”</a:t>
            </a:r>
            <a:r>
              <a:rPr lang="es-CO" altLang="en-US" b="0"/>
              <a:t>.</a:t>
            </a:r>
          </a:p>
          <a:p>
            <a:pPr eaLnBrk="1" hangingPunct="1"/>
            <a:endParaRPr lang="es-CO" altLang="en-US" b="0"/>
          </a:p>
          <a:p>
            <a:pPr algn="r" eaLnBrk="1" hangingPunct="1"/>
            <a:r>
              <a:rPr lang="es-CO" altLang="en-US" b="0"/>
              <a:t>Gabriel García Márquez, </a:t>
            </a:r>
            <a:r>
              <a:rPr lang="es-CO" altLang="en-US" b="0" i="1"/>
              <a:t>Cien años de soledad.</a:t>
            </a:r>
            <a:endParaRPr lang="es-CO" altLang="en-US" b="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2771775" y="260350"/>
            <a:ext cx="3937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s-MX" sz="2800">
                <a:latin typeface="Arial" charset="0"/>
                <a:ea typeface="ＭＳ Ｐゴシック" charset="0"/>
              </a:rPr>
              <a:t>COMENTARIO INCISO</a:t>
            </a:r>
            <a:endParaRPr lang="es-ES" sz="2800">
              <a:latin typeface="Arial" charset="0"/>
              <a:ea typeface="ＭＳ Ｐゴシック" charset="0"/>
            </a:endParaRPr>
          </a:p>
        </p:txBody>
      </p:sp>
      <p:sp>
        <p:nvSpPr>
          <p:cNvPr id="5123" name="Text Box 7"/>
          <p:cNvSpPr txBox="1">
            <a:spLocks noChangeArrowheads="1"/>
          </p:cNvSpPr>
          <p:nvPr/>
        </p:nvSpPr>
        <p:spPr bwMode="auto">
          <a:xfrm>
            <a:off x="368300" y="908050"/>
            <a:ext cx="8520113"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lgn="ctr">
              <a:defRPr/>
            </a:pPr>
            <a:r>
              <a:rPr lang="es-MX" sz="2000" b="0" smtClean="0">
                <a:latin typeface="Arial" charset="0"/>
              </a:rPr>
              <a:t>El escritor puede hacer un comentario breve, en el desarrollo de una idea.</a:t>
            </a:r>
            <a:endParaRPr lang="es-ES" sz="2000" b="0" smtClean="0">
              <a:latin typeface="Arial" charset="0"/>
            </a:endParaRPr>
          </a:p>
        </p:txBody>
      </p:sp>
      <p:sp>
        <p:nvSpPr>
          <p:cNvPr id="5124" name="Text Box 8"/>
          <p:cNvSpPr txBox="1">
            <a:spLocks noChangeArrowheads="1"/>
          </p:cNvSpPr>
          <p:nvPr/>
        </p:nvSpPr>
        <p:spPr bwMode="auto">
          <a:xfrm>
            <a:off x="395288" y="1196975"/>
            <a:ext cx="823595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1800" b="0"/>
              <a:t>Apela, entonces, a los </a:t>
            </a:r>
            <a:r>
              <a:rPr lang="es-MX" altLang="es-ES" sz="1800" b="0"/>
              <a:t>“</a:t>
            </a:r>
            <a:r>
              <a:rPr lang="es-MX" altLang="en-US" sz="1800" b="0"/>
              <a:t>incisos</a:t>
            </a:r>
            <a:r>
              <a:rPr lang="es-MX" altLang="es-ES" sz="1800" b="0"/>
              <a:t>”</a:t>
            </a:r>
            <a:r>
              <a:rPr lang="es-MX" altLang="en-US" sz="1800" b="0"/>
              <a:t>: expresiones (ojalá ágiles) incrustadas en algún</a:t>
            </a:r>
          </a:p>
          <a:p>
            <a:pPr eaLnBrk="1" hangingPunct="1"/>
            <a:r>
              <a:rPr lang="es-MX" altLang="en-US" sz="1800" b="0"/>
              <a:t>sitio intermedio de la oración matriz (i.e. en la que se incluye el comentario).</a:t>
            </a:r>
            <a:endParaRPr lang="es-ES" altLang="en-US" sz="1800" b="0"/>
          </a:p>
        </p:txBody>
      </p:sp>
      <p:sp>
        <p:nvSpPr>
          <p:cNvPr id="5125" name="Text Box 9"/>
          <p:cNvSpPr txBox="1">
            <a:spLocks noChangeArrowheads="1"/>
          </p:cNvSpPr>
          <p:nvPr/>
        </p:nvSpPr>
        <p:spPr bwMode="auto">
          <a:xfrm>
            <a:off x="539750" y="1844675"/>
            <a:ext cx="82804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algn="ctr" eaLnBrk="1" hangingPunct="1"/>
            <a:r>
              <a:rPr lang="es-MX" altLang="en-US" sz="2000" b="0"/>
              <a:t>Al hacerlo, dispone de tres recursos de puntuación: comas, guiones y paréntesis. Cada uno sugiere una </a:t>
            </a:r>
            <a:r>
              <a:rPr lang="es-MX" altLang="es-ES" sz="2000" b="0"/>
              <a:t>“</a:t>
            </a:r>
            <a:r>
              <a:rPr lang="es-MX" altLang="en-US" sz="2000" b="0"/>
              <a:t>estrategia de lectura</a:t>
            </a:r>
            <a:r>
              <a:rPr lang="es-MX" altLang="es-ES" sz="2000" b="0"/>
              <a:t>”</a:t>
            </a:r>
            <a:r>
              <a:rPr lang="es-MX" altLang="en-US" sz="2000" b="0"/>
              <a:t>.</a:t>
            </a:r>
            <a:endParaRPr lang="es-ES" altLang="en-US" sz="2000" b="0"/>
          </a:p>
        </p:txBody>
      </p:sp>
      <p:sp>
        <p:nvSpPr>
          <p:cNvPr id="5126" name="Text Box 11"/>
          <p:cNvSpPr txBox="1">
            <a:spLocks noChangeArrowheads="1"/>
          </p:cNvSpPr>
          <p:nvPr/>
        </p:nvSpPr>
        <p:spPr bwMode="auto">
          <a:xfrm>
            <a:off x="900113" y="2781300"/>
            <a:ext cx="6742112"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2000" b="0"/>
              <a:t>1. </a:t>
            </a:r>
            <a:r>
              <a:rPr lang="es-MX" altLang="en-US" sz="2000"/>
              <a:t>Comas</a:t>
            </a:r>
            <a:r>
              <a:rPr lang="es-MX" altLang="en-US" sz="2000" b="0"/>
              <a:t>: el comentario es parte esencial del texto; léalo.</a:t>
            </a:r>
            <a:endParaRPr lang="es-ES" altLang="en-US" sz="2000" b="0"/>
          </a:p>
        </p:txBody>
      </p:sp>
      <p:sp>
        <p:nvSpPr>
          <p:cNvPr id="5127" name="Text Box 12"/>
          <p:cNvSpPr txBox="1">
            <a:spLocks noChangeArrowheads="1"/>
          </p:cNvSpPr>
          <p:nvPr/>
        </p:nvSpPr>
        <p:spPr bwMode="auto">
          <a:xfrm>
            <a:off x="1187450" y="3141663"/>
            <a:ext cx="7004050" cy="708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2000" b="0"/>
              <a:t>Escribir</a:t>
            </a:r>
            <a:r>
              <a:rPr lang="es-MX" altLang="en-US" sz="2000" b="0">
                <a:solidFill>
                  <a:srgbClr val="FF0000"/>
                </a:solidFill>
              </a:rPr>
              <a:t>,</a:t>
            </a:r>
            <a:r>
              <a:rPr lang="es-MX" altLang="en-US" sz="2000" b="0"/>
              <a:t> </a:t>
            </a:r>
            <a:r>
              <a:rPr lang="es-MX" altLang="en-US" sz="2000" b="0">
                <a:solidFill>
                  <a:srgbClr val="FF0000"/>
                </a:solidFill>
              </a:rPr>
              <a:t>el acto comunicativo más potente inventado por el hombre,</a:t>
            </a:r>
            <a:r>
              <a:rPr lang="es-MX" altLang="en-US" sz="2000" b="0"/>
              <a:t> reorganiza la experiencia y da sentido a la vida. </a:t>
            </a:r>
            <a:endParaRPr lang="es-ES" altLang="en-US" sz="2000" b="0"/>
          </a:p>
        </p:txBody>
      </p:sp>
      <p:sp>
        <p:nvSpPr>
          <p:cNvPr id="5128" name="Text Box 15"/>
          <p:cNvSpPr txBox="1">
            <a:spLocks noChangeArrowheads="1"/>
          </p:cNvSpPr>
          <p:nvPr/>
        </p:nvSpPr>
        <p:spPr bwMode="auto">
          <a:xfrm>
            <a:off x="900113" y="3933825"/>
            <a:ext cx="64897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2000" b="0"/>
              <a:t>2. </a:t>
            </a:r>
            <a:r>
              <a:rPr lang="es-MX" altLang="en-US" sz="2000"/>
              <a:t>Guiones</a:t>
            </a:r>
            <a:r>
              <a:rPr lang="es-MX" altLang="en-US" sz="2000" b="0"/>
              <a:t>: el comentario ayuda al sentido; ojalá lo lea.</a:t>
            </a:r>
            <a:endParaRPr lang="es-ES" altLang="en-US" sz="2000" b="0"/>
          </a:p>
        </p:txBody>
      </p:sp>
      <p:sp>
        <p:nvSpPr>
          <p:cNvPr id="5129" name="Text Box 16"/>
          <p:cNvSpPr txBox="1">
            <a:spLocks noChangeArrowheads="1"/>
          </p:cNvSpPr>
          <p:nvPr/>
        </p:nvSpPr>
        <p:spPr bwMode="auto">
          <a:xfrm>
            <a:off x="1187450" y="4221163"/>
            <a:ext cx="7443788" cy="708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CO" altLang="en-US" sz="2000" b="0"/>
              <a:t>La estructura clásica </a:t>
            </a:r>
            <a:r>
              <a:rPr lang="es-CO" altLang="en-US" sz="2000" b="0">
                <a:solidFill>
                  <a:srgbClr val="FF0000"/>
                </a:solidFill>
              </a:rPr>
              <a:t>–introducción, desarrollo y conclusión– </a:t>
            </a:r>
            <a:r>
              <a:rPr lang="es-CO" altLang="en-US" sz="2000" b="0"/>
              <a:t>permite la organización coherente del mensaje.</a:t>
            </a:r>
            <a:endParaRPr lang="es-MX" altLang="en-US" sz="2000" b="0" i="1">
              <a:solidFill>
                <a:srgbClr val="FF0000"/>
              </a:solidFill>
              <a:cs typeface="Arial" panose="020B0604020202020204" pitchFamily="34" charset="0"/>
            </a:endParaRPr>
          </a:p>
        </p:txBody>
      </p:sp>
      <p:sp>
        <p:nvSpPr>
          <p:cNvPr id="5130" name="Text Box 17"/>
          <p:cNvSpPr txBox="1">
            <a:spLocks noChangeArrowheads="1"/>
          </p:cNvSpPr>
          <p:nvPr/>
        </p:nvSpPr>
        <p:spPr bwMode="auto">
          <a:xfrm>
            <a:off x="900113" y="4941888"/>
            <a:ext cx="70231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2000" b="0"/>
              <a:t>3. </a:t>
            </a:r>
            <a:r>
              <a:rPr lang="es-MX" altLang="en-US" sz="2000"/>
              <a:t>Paréntesis</a:t>
            </a:r>
            <a:r>
              <a:rPr lang="es-MX" altLang="en-US" sz="2000" b="0"/>
              <a:t>: puede omitir leer el comentario; usted decide.</a:t>
            </a:r>
            <a:endParaRPr lang="es-ES" altLang="en-US" sz="2000" b="0"/>
          </a:p>
        </p:txBody>
      </p:sp>
      <p:sp>
        <p:nvSpPr>
          <p:cNvPr id="5131" name="Text Box 18"/>
          <p:cNvSpPr txBox="1">
            <a:spLocks noChangeArrowheads="1"/>
          </p:cNvSpPr>
          <p:nvPr/>
        </p:nvSpPr>
        <p:spPr bwMode="auto">
          <a:xfrm>
            <a:off x="1187450" y="5229225"/>
            <a:ext cx="7345363" cy="708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CO" sz="2000" b="0" smtClean="0">
                <a:latin typeface="Arial" charset="0"/>
              </a:rPr>
              <a:t>Al planear la escritura, escriba primero el tema a tratar </a:t>
            </a:r>
            <a:r>
              <a:rPr lang="es-CO" sz="2000" b="0" smtClean="0">
                <a:solidFill>
                  <a:srgbClr val="FF0000"/>
                </a:solidFill>
                <a:latin typeface="Arial" charset="0"/>
              </a:rPr>
              <a:t>(en nuestro caso, el tema es la escritura). </a:t>
            </a:r>
            <a:endParaRPr lang="es-ES" sz="2000" b="0" smtClean="0">
              <a:solidFill>
                <a:srgbClr val="FF0000"/>
              </a:solidFill>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3262313" y="260350"/>
            <a:ext cx="231775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3600" smtClean="0">
                <a:latin typeface="Arial" charset="0"/>
              </a:rPr>
              <a:t>LA COMA</a:t>
            </a:r>
            <a:endParaRPr lang="es-ES" sz="3600" smtClean="0">
              <a:latin typeface="Arial" charset="0"/>
            </a:endParaRPr>
          </a:p>
        </p:txBody>
      </p:sp>
      <p:sp>
        <p:nvSpPr>
          <p:cNvPr id="6147" name="Text Box 8"/>
          <p:cNvSpPr txBox="1">
            <a:spLocks noChangeArrowheads="1"/>
          </p:cNvSpPr>
          <p:nvPr/>
        </p:nvSpPr>
        <p:spPr bwMode="auto">
          <a:xfrm>
            <a:off x="554038" y="787400"/>
            <a:ext cx="5040312" cy="7699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4400" smtClean="0">
                <a:latin typeface="Arial" charset="0"/>
              </a:rPr>
              <a:t>1. </a:t>
            </a:r>
            <a:r>
              <a:rPr lang="es-MX" sz="2400" smtClean="0">
                <a:latin typeface="Arial" charset="0"/>
              </a:rPr>
              <a:t>En acto </a:t>
            </a:r>
            <a:r>
              <a:rPr lang="es-MX" sz="2400" i="1" smtClean="0">
                <a:latin typeface="Arial" charset="0"/>
              </a:rPr>
              <a:t>vocativo</a:t>
            </a:r>
            <a:endParaRPr lang="es-ES" sz="2400" i="1" smtClean="0">
              <a:latin typeface="Arial" charset="0"/>
            </a:endParaRPr>
          </a:p>
        </p:txBody>
      </p:sp>
      <p:sp>
        <p:nvSpPr>
          <p:cNvPr id="6148" name="Text Box 9"/>
          <p:cNvSpPr txBox="1">
            <a:spLocks noChangeArrowheads="1"/>
          </p:cNvSpPr>
          <p:nvPr/>
        </p:nvSpPr>
        <p:spPr bwMode="auto">
          <a:xfrm>
            <a:off x="468313" y="1628775"/>
            <a:ext cx="8324850" cy="13239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2000" b="0"/>
              <a:t>El nombre que se usa para llamar la atención de alguien o dirigirle</a:t>
            </a:r>
          </a:p>
          <a:p>
            <a:pPr eaLnBrk="1" hangingPunct="1"/>
            <a:r>
              <a:rPr lang="es-MX" altLang="en-US" sz="2000" b="0"/>
              <a:t>una alocución no desempeña una función sintáctica en la oración; </a:t>
            </a:r>
          </a:p>
          <a:p>
            <a:pPr eaLnBrk="1" hangingPunct="1"/>
            <a:r>
              <a:rPr lang="es-MX" altLang="en-US" sz="2000" b="0"/>
              <a:t>es una especie de apéndice. Se separa del resto de lo escrito, </a:t>
            </a:r>
          </a:p>
          <a:p>
            <a:pPr eaLnBrk="1" hangingPunct="1"/>
            <a:r>
              <a:rPr lang="es-MX" altLang="en-US" sz="2000" b="0"/>
              <a:t>con coma(s). </a:t>
            </a:r>
          </a:p>
        </p:txBody>
      </p:sp>
      <p:sp>
        <p:nvSpPr>
          <p:cNvPr id="6149" name="Text Box 13"/>
          <p:cNvSpPr txBox="1">
            <a:spLocks noChangeArrowheads="1"/>
          </p:cNvSpPr>
          <p:nvPr/>
        </p:nvSpPr>
        <p:spPr bwMode="auto">
          <a:xfrm>
            <a:off x="468313" y="4471988"/>
            <a:ext cx="838835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2000" b="0"/>
              <a:t>La omisión de la coma puede generar malas interpretaciones del texto.</a:t>
            </a:r>
            <a:endParaRPr lang="es-ES" altLang="en-US" sz="2000" b="0"/>
          </a:p>
        </p:txBody>
      </p:sp>
      <p:sp>
        <p:nvSpPr>
          <p:cNvPr id="6150" name="Text Box 14"/>
          <p:cNvSpPr txBox="1">
            <a:spLocks noChangeArrowheads="1"/>
          </p:cNvSpPr>
          <p:nvPr/>
        </p:nvSpPr>
        <p:spPr bwMode="auto">
          <a:xfrm>
            <a:off x="1300163" y="5013325"/>
            <a:ext cx="5099050" cy="646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marL="342900" indent="-342900"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2000" i="1">
                <a:solidFill>
                  <a:schemeClr val="accent2"/>
                </a:solidFill>
              </a:rPr>
              <a:t>Juan </a:t>
            </a:r>
            <a:r>
              <a:rPr lang="es-MX" altLang="en-US" sz="2000" b="0" i="1"/>
              <a:t>ve a la ventana donde dejé las flores.</a:t>
            </a:r>
          </a:p>
          <a:p>
            <a:pPr eaLnBrk="1" hangingPunct="1"/>
            <a:r>
              <a:rPr lang="es-MX" altLang="en-US" sz="1600" i="1"/>
              <a:t>[Sujeto]</a:t>
            </a:r>
            <a:endParaRPr lang="es-ES" altLang="en-US" sz="1600" i="1"/>
          </a:p>
        </p:txBody>
      </p:sp>
      <p:sp>
        <p:nvSpPr>
          <p:cNvPr id="6151" name="Text Box 15"/>
          <p:cNvSpPr txBox="1">
            <a:spLocks noChangeArrowheads="1"/>
          </p:cNvSpPr>
          <p:nvPr/>
        </p:nvSpPr>
        <p:spPr bwMode="auto">
          <a:xfrm>
            <a:off x="1443038" y="3295650"/>
            <a:ext cx="5654675" cy="646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2000" i="1">
                <a:solidFill>
                  <a:srgbClr val="FF0000"/>
                </a:solidFill>
              </a:rPr>
              <a:t> Juan,</a:t>
            </a:r>
            <a:r>
              <a:rPr lang="es-MX" altLang="en-US" sz="2000" b="0" i="1">
                <a:solidFill>
                  <a:srgbClr val="FF0000"/>
                </a:solidFill>
              </a:rPr>
              <a:t> </a:t>
            </a:r>
            <a:r>
              <a:rPr lang="es-MX" altLang="en-US" sz="2000" b="0" i="1"/>
              <a:t>ve a la ventana donde dejé los regalos.</a:t>
            </a:r>
          </a:p>
          <a:p>
            <a:pPr eaLnBrk="1" hangingPunct="1"/>
            <a:r>
              <a:rPr lang="es-MX" altLang="en-US" sz="1600" i="1"/>
              <a:t>[Vocativo]</a:t>
            </a:r>
            <a:endParaRPr lang="es-ES" altLang="en-US" sz="1600" i="1"/>
          </a:p>
        </p:txBody>
      </p:sp>
      <p:sp>
        <p:nvSpPr>
          <p:cNvPr id="6152" name="Text Box 17"/>
          <p:cNvSpPr txBox="1">
            <a:spLocks noChangeArrowheads="1"/>
          </p:cNvSpPr>
          <p:nvPr/>
        </p:nvSpPr>
        <p:spPr bwMode="auto">
          <a:xfrm>
            <a:off x="1443038" y="3871913"/>
            <a:ext cx="5895975"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2000" b="0" i="1"/>
              <a:t>Mis viejos</a:t>
            </a:r>
            <a:r>
              <a:rPr lang="es-MX" altLang="en-US" sz="2000" i="1">
                <a:solidFill>
                  <a:srgbClr val="FF0000"/>
                </a:solidFill>
              </a:rPr>
              <a:t>, queridos amigos,</a:t>
            </a:r>
            <a:r>
              <a:rPr lang="es-MX" altLang="en-US" sz="2000" b="0" i="1">
                <a:solidFill>
                  <a:srgbClr val="FF0000"/>
                </a:solidFill>
              </a:rPr>
              <a:t> </a:t>
            </a:r>
            <a:r>
              <a:rPr lang="es-MX" altLang="en-US" sz="2000" b="0" i="1"/>
              <a:t>los extrañan mucho.</a:t>
            </a:r>
            <a:endParaRPr lang="es-ES" altLang="en-US" sz="2000" b="0" i="1"/>
          </a:p>
        </p:txBody>
      </p:sp>
      <p:sp>
        <p:nvSpPr>
          <p:cNvPr id="6153" name="Text Box 20"/>
          <p:cNvSpPr txBox="1">
            <a:spLocks noChangeArrowheads="1"/>
          </p:cNvSpPr>
          <p:nvPr/>
        </p:nvSpPr>
        <p:spPr bwMode="auto">
          <a:xfrm>
            <a:off x="1227138" y="5876925"/>
            <a:ext cx="658495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2000" i="1">
                <a:solidFill>
                  <a:schemeClr val="accent2"/>
                </a:solidFill>
              </a:rPr>
              <a:t>Mis viejos queridos amigos</a:t>
            </a:r>
            <a:r>
              <a:rPr lang="es-MX" altLang="en-US" sz="2000" b="0" i="1">
                <a:solidFill>
                  <a:srgbClr val="FF0000"/>
                </a:solidFill>
              </a:rPr>
              <a:t> </a:t>
            </a:r>
            <a:r>
              <a:rPr lang="es-MX" altLang="en-US" sz="2000" b="0" i="1"/>
              <a:t>los extrañan mucho.</a:t>
            </a:r>
            <a:r>
              <a:rPr lang="es-MX" altLang="en-US" sz="2000" i="1"/>
              <a:t>	</a:t>
            </a:r>
            <a:endParaRPr lang="es-ES" altLang="en-US" sz="2000" i="1"/>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395288" y="404813"/>
            <a:ext cx="8497887" cy="1311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2000" b="0"/>
              <a:t>			</a:t>
            </a:r>
          </a:p>
          <a:p>
            <a:pPr eaLnBrk="1" hangingPunct="1"/>
            <a:endParaRPr lang="es-MX" altLang="en-US" sz="2000" b="0"/>
          </a:p>
          <a:p>
            <a:pPr eaLnBrk="1" hangingPunct="1"/>
            <a:r>
              <a:rPr lang="es-MX" altLang="en-US" sz="2000" b="0"/>
              <a:t>En nuestra mente, cada uno de los elementos de una enumeración va ligado al otro por medio de la conjunción copulativa </a:t>
            </a:r>
            <a:r>
              <a:rPr lang="es-MX" altLang="en-US" sz="2000" i="1"/>
              <a:t>y</a:t>
            </a:r>
            <a:r>
              <a:rPr lang="es-MX" altLang="en-US" sz="2000" b="0"/>
              <a:t> (o su variante </a:t>
            </a:r>
            <a:r>
              <a:rPr lang="es-MX" altLang="en-US" sz="2000" i="1"/>
              <a:t>e)</a:t>
            </a:r>
            <a:r>
              <a:rPr lang="es-MX" altLang="en-US" sz="2000" b="0"/>
              <a:t>.</a:t>
            </a:r>
            <a:endParaRPr lang="es-ES" altLang="en-US" b="0"/>
          </a:p>
        </p:txBody>
      </p:sp>
      <p:sp>
        <p:nvSpPr>
          <p:cNvPr id="7171" name="Text Box 8"/>
          <p:cNvSpPr txBox="1">
            <a:spLocks noChangeArrowheads="1"/>
          </p:cNvSpPr>
          <p:nvPr/>
        </p:nvSpPr>
        <p:spPr bwMode="auto">
          <a:xfrm>
            <a:off x="3276600" y="1773238"/>
            <a:ext cx="931863"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2000" b="0">
                <a:solidFill>
                  <a:srgbClr val="007A00"/>
                </a:solidFill>
              </a:rPr>
              <a:t>fríjoles</a:t>
            </a:r>
            <a:endParaRPr lang="es-ES" altLang="en-US" sz="2000" b="0">
              <a:solidFill>
                <a:srgbClr val="007A00"/>
              </a:solidFill>
            </a:endParaRPr>
          </a:p>
        </p:txBody>
      </p:sp>
      <p:sp>
        <p:nvSpPr>
          <p:cNvPr id="7172" name="Text Box 10"/>
          <p:cNvSpPr txBox="1">
            <a:spLocks noChangeArrowheads="1"/>
          </p:cNvSpPr>
          <p:nvPr/>
        </p:nvSpPr>
        <p:spPr bwMode="auto">
          <a:xfrm>
            <a:off x="4140200" y="1773238"/>
            <a:ext cx="31115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000" b="0" smtClean="0">
                <a:solidFill>
                  <a:srgbClr val="FF0000"/>
                </a:solidFill>
                <a:latin typeface="Arial" charset="0"/>
              </a:rPr>
              <a:t>y</a:t>
            </a:r>
            <a:endParaRPr lang="es-ES" sz="2000" b="0" smtClean="0">
              <a:solidFill>
                <a:srgbClr val="FF0000"/>
              </a:solidFill>
              <a:latin typeface="Arial" charset="0"/>
            </a:endParaRPr>
          </a:p>
        </p:txBody>
      </p:sp>
      <p:sp>
        <p:nvSpPr>
          <p:cNvPr id="7173" name="Text Box 13"/>
          <p:cNvSpPr txBox="1">
            <a:spLocks noChangeArrowheads="1"/>
          </p:cNvSpPr>
          <p:nvPr/>
        </p:nvSpPr>
        <p:spPr bwMode="auto">
          <a:xfrm>
            <a:off x="4427538" y="1773238"/>
            <a:ext cx="762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000" b="0" smtClean="0">
                <a:solidFill>
                  <a:srgbClr val="007A00"/>
                </a:solidFill>
                <a:latin typeface="Arial" charset="0"/>
              </a:rPr>
              <a:t>arroz</a:t>
            </a:r>
            <a:endParaRPr lang="es-ES" sz="2000" b="0" smtClean="0">
              <a:solidFill>
                <a:srgbClr val="007A00"/>
              </a:solidFill>
              <a:latin typeface="Arial" charset="0"/>
            </a:endParaRPr>
          </a:p>
        </p:txBody>
      </p:sp>
      <p:sp>
        <p:nvSpPr>
          <p:cNvPr id="7174" name="Text Box 14"/>
          <p:cNvSpPr txBox="1">
            <a:spLocks noChangeArrowheads="1"/>
          </p:cNvSpPr>
          <p:nvPr/>
        </p:nvSpPr>
        <p:spPr bwMode="auto">
          <a:xfrm>
            <a:off x="5148263" y="1773238"/>
            <a:ext cx="31115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000" b="0" smtClean="0">
                <a:solidFill>
                  <a:srgbClr val="FF0000"/>
                </a:solidFill>
                <a:latin typeface="Arial" charset="0"/>
              </a:rPr>
              <a:t>y</a:t>
            </a:r>
            <a:endParaRPr lang="es-ES" sz="2000" b="0" smtClean="0">
              <a:solidFill>
                <a:srgbClr val="FF0000"/>
              </a:solidFill>
              <a:latin typeface="Arial" charset="0"/>
            </a:endParaRPr>
          </a:p>
        </p:txBody>
      </p:sp>
      <p:sp>
        <p:nvSpPr>
          <p:cNvPr id="7175" name="Text Box 15"/>
          <p:cNvSpPr txBox="1">
            <a:spLocks noChangeArrowheads="1"/>
          </p:cNvSpPr>
          <p:nvPr/>
        </p:nvSpPr>
        <p:spPr bwMode="auto">
          <a:xfrm>
            <a:off x="5364163" y="1773238"/>
            <a:ext cx="16383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000" b="0" smtClean="0">
                <a:solidFill>
                  <a:srgbClr val="007A00"/>
                </a:solidFill>
                <a:latin typeface="Arial" charset="0"/>
              </a:rPr>
              <a:t>carne molida</a:t>
            </a:r>
            <a:endParaRPr lang="es-ES" sz="2000" b="0" smtClean="0">
              <a:solidFill>
                <a:srgbClr val="007A00"/>
              </a:solidFill>
              <a:latin typeface="Arial" charset="0"/>
            </a:endParaRPr>
          </a:p>
        </p:txBody>
      </p:sp>
      <p:sp>
        <p:nvSpPr>
          <p:cNvPr id="7176" name="Text Box 16"/>
          <p:cNvSpPr txBox="1">
            <a:spLocks noChangeArrowheads="1"/>
          </p:cNvSpPr>
          <p:nvPr/>
        </p:nvSpPr>
        <p:spPr bwMode="auto">
          <a:xfrm>
            <a:off x="6877050" y="1773238"/>
            <a:ext cx="31115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000" b="0" smtClean="0">
                <a:solidFill>
                  <a:srgbClr val="FF0000"/>
                </a:solidFill>
                <a:latin typeface="Arial" charset="0"/>
              </a:rPr>
              <a:t>y</a:t>
            </a:r>
            <a:endParaRPr lang="es-ES" sz="2000" b="0" smtClean="0">
              <a:solidFill>
                <a:srgbClr val="FF0000"/>
              </a:solidFill>
              <a:latin typeface="Arial" charset="0"/>
            </a:endParaRPr>
          </a:p>
        </p:txBody>
      </p:sp>
      <p:sp>
        <p:nvSpPr>
          <p:cNvPr id="7177" name="Text Box 17"/>
          <p:cNvSpPr txBox="1">
            <a:spLocks noChangeArrowheads="1"/>
          </p:cNvSpPr>
          <p:nvPr/>
        </p:nvSpPr>
        <p:spPr bwMode="auto">
          <a:xfrm>
            <a:off x="7092950" y="1773238"/>
            <a:ext cx="1370013"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2000" b="0">
                <a:solidFill>
                  <a:srgbClr val="007A00"/>
                </a:solidFill>
              </a:rPr>
              <a:t>chicharrón</a:t>
            </a:r>
            <a:endParaRPr lang="es-ES" altLang="en-US" sz="2000" b="0">
              <a:solidFill>
                <a:srgbClr val="007A00"/>
              </a:solidFill>
            </a:endParaRPr>
          </a:p>
        </p:txBody>
      </p:sp>
      <p:sp>
        <p:nvSpPr>
          <p:cNvPr id="7178" name="Text Box 18"/>
          <p:cNvSpPr txBox="1">
            <a:spLocks noChangeArrowheads="1"/>
          </p:cNvSpPr>
          <p:nvPr/>
        </p:nvSpPr>
        <p:spPr bwMode="auto">
          <a:xfrm>
            <a:off x="900113" y="2276475"/>
            <a:ext cx="31115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000" b="0" smtClean="0">
                <a:solidFill>
                  <a:srgbClr val="FF0000"/>
                </a:solidFill>
                <a:latin typeface="Arial" charset="0"/>
              </a:rPr>
              <a:t>y</a:t>
            </a:r>
            <a:endParaRPr lang="es-ES" sz="2000" b="0" smtClean="0">
              <a:solidFill>
                <a:srgbClr val="FF0000"/>
              </a:solidFill>
              <a:latin typeface="Arial" charset="0"/>
            </a:endParaRPr>
          </a:p>
        </p:txBody>
      </p:sp>
      <p:sp>
        <p:nvSpPr>
          <p:cNvPr id="7179" name="Text Box 19"/>
          <p:cNvSpPr txBox="1">
            <a:spLocks noChangeArrowheads="1"/>
          </p:cNvSpPr>
          <p:nvPr/>
        </p:nvSpPr>
        <p:spPr bwMode="auto">
          <a:xfrm>
            <a:off x="1187450" y="2276475"/>
            <a:ext cx="8763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000" b="0" smtClean="0">
                <a:solidFill>
                  <a:srgbClr val="007A00"/>
                </a:solidFill>
                <a:latin typeface="Arial" charset="0"/>
              </a:rPr>
              <a:t>huevo</a:t>
            </a:r>
            <a:endParaRPr lang="es-ES" sz="2000" b="0" smtClean="0">
              <a:solidFill>
                <a:srgbClr val="007A00"/>
              </a:solidFill>
              <a:latin typeface="Arial" charset="0"/>
            </a:endParaRPr>
          </a:p>
        </p:txBody>
      </p:sp>
      <p:sp>
        <p:nvSpPr>
          <p:cNvPr id="7180" name="Text Box 20"/>
          <p:cNvSpPr txBox="1">
            <a:spLocks noChangeArrowheads="1"/>
          </p:cNvSpPr>
          <p:nvPr/>
        </p:nvSpPr>
        <p:spPr bwMode="auto">
          <a:xfrm>
            <a:off x="2051050" y="2276475"/>
            <a:ext cx="31115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000" b="0" smtClean="0">
                <a:solidFill>
                  <a:srgbClr val="FF0000"/>
                </a:solidFill>
                <a:latin typeface="Arial" charset="0"/>
              </a:rPr>
              <a:t>y</a:t>
            </a:r>
            <a:endParaRPr lang="es-ES" sz="2000" b="0" smtClean="0">
              <a:solidFill>
                <a:srgbClr val="FF0000"/>
              </a:solidFill>
              <a:latin typeface="Arial" charset="0"/>
            </a:endParaRPr>
          </a:p>
        </p:txBody>
      </p:sp>
      <p:sp>
        <p:nvSpPr>
          <p:cNvPr id="7181" name="Text Box 21"/>
          <p:cNvSpPr txBox="1">
            <a:spLocks noChangeArrowheads="1"/>
          </p:cNvSpPr>
          <p:nvPr/>
        </p:nvSpPr>
        <p:spPr bwMode="auto">
          <a:xfrm>
            <a:off x="2339975" y="2276475"/>
            <a:ext cx="1779588"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2000" b="0">
                <a:solidFill>
                  <a:srgbClr val="007A00"/>
                </a:solidFill>
              </a:rPr>
              <a:t>plátano asado</a:t>
            </a:r>
            <a:endParaRPr lang="es-ES" altLang="en-US" sz="2000" b="0">
              <a:solidFill>
                <a:srgbClr val="007A00"/>
              </a:solidFill>
            </a:endParaRPr>
          </a:p>
        </p:txBody>
      </p:sp>
      <p:sp>
        <p:nvSpPr>
          <p:cNvPr id="7182" name="Text Box 22"/>
          <p:cNvSpPr txBox="1">
            <a:spLocks noChangeArrowheads="1"/>
          </p:cNvSpPr>
          <p:nvPr/>
        </p:nvSpPr>
        <p:spPr bwMode="auto">
          <a:xfrm>
            <a:off x="4140200" y="2276475"/>
            <a:ext cx="31115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000" b="0" smtClean="0">
                <a:solidFill>
                  <a:srgbClr val="FF0000"/>
                </a:solidFill>
                <a:latin typeface="Arial" charset="0"/>
              </a:rPr>
              <a:t>y</a:t>
            </a:r>
            <a:endParaRPr lang="es-ES" sz="2000" b="0" smtClean="0">
              <a:solidFill>
                <a:srgbClr val="FF0000"/>
              </a:solidFill>
              <a:latin typeface="Arial" charset="0"/>
            </a:endParaRPr>
          </a:p>
        </p:txBody>
      </p:sp>
      <p:sp>
        <p:nvSpPr>
          <p:cNvPr id="7183" name="Text Box 23"/>
          <p:cNvSpPr txBox="1">
            <a:spLocks noChangeArrowheads="1"/>
          </p:cNvSpPr>
          <p:nvPr/>
        </p:nvSpPr>
        <p:spPr bwMode="auto">
          <a:xfrm>
            <a:off x="5435600" y="2276475"/>
            <a:ext cx="106045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000" b="0" smtClean="0">
                <a:solidFill>
                  <a:srgbClr val="008000"/>
                </a:solidFill>
                <a:latin typeface="Arial" charset="0"/>
              </a:rPr>
              <a:t>  </a:t>
            </a:r>
            <a:r>
              <a:rPr lang="es-MX" sz="2000" b="0" smtClean="0">
                <a:solidFill>
                  <a:srgbClr val="007A00"/>
                </a:solidFill>
                <a:latin typeface="Arial" charset="0"/>
              </a:rPr>
              <a:t>arepa</a:t>
            </a:r>
            <a:r>
              <a:rPr lang="es-MX" sz="2000" b="0" smtClean="0">
                <a:solidFill>
                  <a:srgbClr val="008000"/>
                </a:solidFill>
                <a:latin typeface="Arial" charset="0"/>
              </a:rPr>
              <a:t> </a:t>
            </a:r>
            <a:endParaRPr lang="es-ES" sz="2000" b="0" smtClean="0">
              <a:solidFill>
                <a:schemeClr val="accent2"/>
              </a:solidFill>
              <a:latin typeface="Arial" charset="0"/>
            </a:endParaRPr>
          </a:p>
        </p:txBody>
      </p:sp>
      <p:sp>
        <p:nvSpPr>
          <p:cNvPr id="7184" name="Text Box 25"/>
          <p:cNvSpPr txBox="1">
            <a:spLocks noChangeArrowheads="1"/>
          </p:cNvSpPr>
          <p:nvPr/>
        </p:nvSpPr>
        <p:spPr bwMode="auto">
          <a:xfrm>
            <a:off x="684213" y="1773238"/>
            <a:ext cx="2625725"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000" b="0" smtClean="0">
                <a:solidFill>
                  <a:schemeClr val="accent2"/>
                </a:solidFill>
                <a:latin typeface="Arial" charset="0"/>
              </a:rPr>
              <a:t>La bandeja paisa trae</a:t>
            </a:r>
            <a:endParaRPr lang="es-ES" sz="2000" b="0" smtClean="0">
              <a:solidFill>
                <a:schemeClr val="accent2"/>
              </a:solidFill>
              <a:latin typeface="Arial" charset="0"/>
            </a:endParaRPr>
          </a:p>
        </p:txBody>
      </p:sp>
      <p:sp>
        <p:nvSpPr>
          <p:cNvPr id="7185" name="Text Box 26"/>
          <p:cNvSpPr txBox="1">
            <a:spLocks noChangeArrowheads="1"/>
          </p:cNvSpPr>
          <p:nvPr/>
        </p:nvSpPr>
        <p:spPr bwMode="auto">
          <a:xfrm>
            <a:off x="395288" y="3068638"/>
            <a:ext cx="7915275"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2000" b="0"/>
              <a:t>La reiteración de la conjunción es legítima. Sin embargo, produce un</a:t>
            </a:r>
          </a:p>
          <a:p>
            <a:pPr eaLnBrk="1" hangingPunct="1"/>
            <a:r>
              <a:rPr lang="es-MX" altLang="en-US" sz="2000" b="0"/>
              <a:t>sentido de onerosa acumulación de elementos. </a:t>
            </a:r>
            <a:endParaRPr lang="es-ES" altLang="en-US" sz="2000" b="0"/>
          </a:p>
        </p:txBody>
      </p:sp>
      <p:sp>
        <p:nvSpPr>
          <p:cNvPr id="7186" name="Text Box 28"/>
          <p:cNvSpPr txBox="1">
            <a:spLocks noChangeArrowheads="1"/>
          </p:cNvSpPr>
          <p:nvPr/>
        </p:nvSpPr>
        <p:spPr bwMode="auto">
          <a:xfrm>
            <a:off x="1154113" y="4868863"/>
            <a:ext cx="2625725"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000" b="0" smtClean="0">
                <a:solidFill>
                  <a:schemeClr val="accent2"/>
                </a:solidFill>
                <a:latin typeface="Arial" charset="0"/>
              </a:rPr>
              <a:t>La bandeja paisa trae</a:t>
            </a:r>
            <a:endParaRPr lang="es-ES" sz="2000" b="0" smtClean="0">
              <a:solidFill>
                <a:schemeClr val="accent2"/>
              </a:solidFill>
              <a:latin typeface="Arial" charset="0"/>
            </a:endParaRPr>
          </a:p>
        </p:txBody>
      </p:sp>
      <p:sp>
        <p:nvSpPr>
          <p:cNvPr id="7187" name="Text Box 29"/>
          <p:cNvSpPr txBox="1">
            <a:spLocks noChangeArrowheads="1"/>
          </p:cNvSpPr>
          <p:nvPr/>
        </p:nvSpPr>
        <p:spPr bwMode="auto">
          <a:xfrm>
            <a:off x="3708400" y="4868863"/>
            <a:ext cx="931863"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2000" b="0">
                <a:solidFill>
                  <a:srgbClr val="008000"/>
                </a:solidFill>
              </a:rPr>
              <a:t>fríjoles</a:t>
            </a:r>
            <a:endParaRPr lang="es-ES" altLang="en-US" sz="2000" b="0"/>
          </a:p>
        </p:txBody>
      </p:sp>
      <p:sp>
        <p:nvSpPr>
          <p:cNvPr id="7188" name="Text Box 30"/>
          <p:cNvSpPr txBox="1">
            <a:spLocks noChangeArrowheads="1"/>
          </p:cNvSpPr>
          <p:nvPr/>
        </p:nvSpPr>
        <p:spPr bwMode="auto">
          <a:xfrm>
            <a:off x="4716463" y="4797425"/>
            <a:ext cx="846137"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000" b="0" smtClean="0">
                <a:solidFill>
                  <a:srgbClr val="008000"/>
                </a:solidFill>
                <a:latin typeface="Arial" charset="0"/>
              </a:rPr>
              <a:t>arroz</a:t>
            </a:r>
            <a:r>
              <a:rPr lang="es-MX" sz="2400" b="0" smtClean="0">
                <a:latin typeface="Arial" charset="0"/>
              </a:rPr>
              <a:t> </a:t>
            </a:r>
            <a:endParaRPr lang="es-ES" sz="2400" b="0" smtClean="0">
              <a:latin typeface="Arial" charset="0"/>
            </a:endParaRPr>
          </a:p>
        </p:txBody>
      </p:sp>
      <p:sp>
        <p:nvSpPr>
          <p:cNvPr id="7189" name="Text Box 31"/>
          <p:cNvSpPr txBox="1">
            <a:spLocks noChangeArrowheads="1"/>
          </p:cNvSpPr>
          <p:nvPr/>
        </p:nvSpPr>
        <p:spPr bwMode="auto">
          <a:xfrm>
            <a:off x="5580063" y="4868863"/>
            <a:ext cx="16383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000" b="0" smtClean="0">
                <a:solidFill>
                  <a:srgbClr val="008000"/>
                </a:solidFill>
                <a:latin typeface="Arial" charset="0"/>
              </a:rPr>
              <a:t>carne molida</a:t>
            </a:r>
            <a:endParaRPr lang="es-ES" sz="2000" b="0" smtClean="0">
              <a:solidFill>
                <a:srgbClr val="008000"/>
              </a:solidFill>
              <a:latin typeface="Arial" charset="0"/>
            </a:endParaRPr>
          </a:p>
        </p:txBody>
      </p:sp>
      <p:sp>
        <p:nvSpPr>
          <p:cNvPr id="7190" name="Text Box 32"/>
          <p:cNvSpPr txBox="1">
            <a:spLocks noChangeArrowheads="1"/>
          </p:cNvSpPr>
          <p:nvPr/>
        </p:nvSpPr>
        <p:spPr bwMode="auto">
          <a:xfrm>
            <a:off x="7308850" y="4868863"/>
            <a:ext cx="1370013"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2000" b="0">
                <a:solidFill>
                  <a:srgbClr val="008000"/>
                </a:solidFill>
              </a:rPr>
              <a:t>chicharrón</a:t>
            </a:r>
            <a:endParaRPr lang="es-ES" altLang="en-US" b="0"/>
          </a:p>
        </p:txBody>
      </p:sp>
      <p:sp>
        <p:nvSpPr>
          <p:cNvPr id="7191" name="Text Box 33"/>
          <p:cNvSpPr txBox="1">
            <a:spLocks noChangeArrowheads="1"/>
          </p:cNvSpPr>
          <p:nvPr/>
        </p:nvSpPr>
        <p:spPr bwMode="auto">
          <a:xfrm>
            <a:off x="1116013" y="5373688"/>
            <a:ext cx="8763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000" b="0" smtClean="0">
                <a:solidFill>
                  <a:srgbClr val="008000"/>
                </a:solidFill>
                <a:latin typeface="Arial" charset="0"/>
              </a:rPr>
              <a:t>huevo</a:t>
            </a:r>
            <a:endParaRPr lang="es-ES" sz="2000" b="0" smtClean="0">
              <a:solidFill>
                <a:srgbClr val="008000"/>
              </a:solidFill>
              <a:latin typeface="Arial" charset="0"/>
            </a:endParaRPr>
          </a:p>
        </p:txBody>
      </p:sp>
      <p:sp>
        <p:nvSpPr>
          <p:cNvPr id="7192" name="Text Box 34"/>
          <p:cNvSpPr txBox="1">
            <a:spLocks noChangeArrowheads="1"/>
          </p:cNvSpPr>
          <p:nvPr/>
        </p:nvSpPr>
        <p:spPr bwMode="auto">
          <a:xfrm>
            <a:off x="2051050" y="5373688"/>
            <a:ext cx="1779588"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2000" b="0">
                <a:solidFill>
                  <a:srgbClr val="008000"/>
                </a:solidFill>
              </a:rPr>
              <a:t>plátano asado</a:t>
            </a:r>
            <a:endParaRPr lang="es-ES" altLang="en-US" sz="2000" b="0">
              <a:solidFill>
                <a:srgbClr val="008000"/>
              </a:solidFill>
            </a:endParaRPr>
          </a:p>
        </p:txBody>
      </p:sp>
      <p:sp>
        <p:nvSpPr>
          <p:cNvPr id="7193" name="Text Box 35"/>
          <p:cNvSpPr txBox="1">
            <a:spLocks noChangeArrowheads="1"/>
          </p:cNvSpPr>
          <p:nvPr/>
        </p:nvSpPr>
        <p:spPr bwMode="auto">
          <a:xfrm>
            <a:off x="5795963" y="5373688"/>
            <a:ext cx="325437"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000" smtClean="0">
                <a:solidFill>
                  <a:srgbClr val="FF0000"/>
                </a:solidFill>
                <a:latin typeface="Arial" charset="0"/>
              </a:rPr>
              <a:t>y</a:t>
            </a:r>
            <a:endParaRPr lang="es-ES" sz="2000" smtClean="0">
              <a:solidFill>
                <a:srgbClr val="FF0000"/>
              </a:solidFill>
              <a:latin typeface="Arial" charset="0"/>
            </a:endParaRPr>
          </a:p>
        </p:txBody>
      </p:sp>
      <p:sp>
        <p:nvSpPr>
          <p:cNvPr id="7194" name="Text Box 36"/>
          <p:cNvSpPr txBox="1">
            <a:spLocks noChangeArrowheads="1"/>
          </p:cNvSpPr>
          <p:nvPr/>
        </p:nvSpPr>
        <p:spPr bwMode="auto">
          <a:xfrm>
            <a:off x="5003800" y="5373688"/>
            <a:ext cx="833438"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000" b="0" smtClean="0">
                <a:solidFill>
                  <a:srgbClr val="008000"/>
                </a:solidFill>
                <a:latin typeface="Arial" charset="0"/>
              </a:rPr>
              <a:t>arepa</a:t>
            </a:r>
            <a:endParaRPr lang="es-ES" sz="2400" b="0" smtClean="0">
              <a:latin typeface="Arial" charset="0"/>
            </a:endParaRPr>
          </a:p>
        </p:txBody>
      </p:sp>
      <p:sp>
        <p:nvSpPr>
          <p:cNvPr id="7195" name="Text Box 39"/>
          <p:cNvSpPr txBox="1">
            <a:spLocks noChangeArrowheads="1"/>
          </p:cNvSpPr>
          <p:nvPr/>
        </p:nvSpPr>
        <p:spPr bwMode="auto">
          <a:xfrm>
            <a:off x="323850" y="3357563"/>
            <a:ext cx="8532813" cy="100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2000" b="0"/>
              <a:t>						Por eso, eliminamos todas las conjunciones, menos la última. Y las sustituimos con la pausa y la entonación (en el habla) o a la coma (en la escritura). </a:t>
            </a:r>
            <a:endParaRPr lang="es-ES" altLang="en-US" sz="2000" b="0"/>
          </a:p>
        </p:txBody>
      </p:sp>
      <p:sp>
        <p:nvSpPr>
          <p:cNvPr id="7196" name="Text Box 40"/>
          <p:cNvSpPr txBox="1">
            <a:spLocks noChangeArrowheads="1"/>
          </p:cNvSpPr>
          <p:nvPr/>
        </p:nvSpPr>
        <p:spPr bwMode="auto">
          <a:xfrm>
            <a:off x="4427538" y="4652963"/>
            <a:ext cx="31115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3600" smtClean="0">
                <a:solidFill>
                  <a:srgbClr val="FF0000"/>
                </a:solidFill>
                <a:latin typeface="Arial" charset="0"/>
              </a:rPr>
              <a:t>,</a:t>
            </a:r>
            <a:endParaRPr lang="es-ES" sz="3600" smtClean="0">
              <a:solidFill>
                <a:srgbClr val="FF0000"/>
              </a:solidFill>
              <a:latin typeface="Arial" charset="0"/>
            </a:endParaRPr>
          </a:p>
        </p:txBody>
      </p:sp>
      <p:sp>
        <p:nvSpPr>
          <p:cNvPr id="7197" name="Text Box 41"/>
          <p:cNvSpPr txBox="1">
            <a:spLocks noChangeArrowheads="1"/>
          </p:cNvSpPr>
          <p:nvPr/>
        </p:nvSpPr>
        <p:spPr bwMode="auto">
          <a:xfrm>
            <a:off x="5292725" y="4652963"/>
            <a:ext cx="31115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3600" smtClean="0">
                <a:solidFill>
                  <a:srgbClr val="FF0000"/>
                </a:solidFill>
                <a:latin typeface="Arial" charset="0"/>
              </a:rPr>
              <a:t>,</a:t>
            </a:r>
            <a:endParaRPr lang="es-ES" sz="3600" smtClean="0">
              <a:solidFill>
                <a:srgbClr val="FF0000"/>
              </a:solidFill>
              <a:latin typeface="Arial" charset="0"/>
            </a:endParaRPr>
          </a:p>
        </p:txBody>
      </p:sp>
      <p:sp>
        <p:nvSpPr>
          <p:cNvPr id="7198" name="Text Box 42"/>
          <p:cNvSpPr txBox="1">
            <a:spLocks noChangeArrowheads="1"/>
          </p:cNvSpPr>
          <p:nvPr/>
        </p:nvSpPr>
        <p:spPr bwMode="auto">
          <a:xfrm>
            <a:off x="7019925" y="4652963"/>
            <a:ext cx="31115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3600" smtClean="0">
                <a:solidFill>
                  <a:srgbClr val="FF0000"/>
                </a:solidFill>
                <a:latin typeface="Arial" charset="0"/>
              </a:rPr>
              <a:t>,</a:t>
            </a:r>
            <a:endParaRPr lang="es-ES" sz="3600" smtClean="0">
              <a:solidFill>
                <a:srgbClr val="FF0000"/>
              </a:solidFill>
              <a:latin typeface="Arial" charset="0"/>
            </a:endParaRPr>
          </a:p>
        </p:txBody>
      </p:sp>
      <p:sp>
        <p:nvSpPr>
          <p:cNvPr id="7199" name="Text Box 43"/>
          <p:cNvSpPr txBox="1">
            <a:spLocks noChangeArrowheads="1"/>
          </p:cNvSpPr>
          <p:nvPr/>
        </p:nvSpPr>
        <p:spPr bwMode="auto">
          <a:xfrm>
            <a:off x="8459788" y="4652963"/>
            <a:ext cx="31115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3600" smtClean="0">
                <a:solidFill>
                  <a:srgbClr val="FF0000"/>
                </a:solidFill>
                <a:latin typeface="Arial" charset="0"/>
              </a:rPr>
              <a:t>,</a:t>
            </a:r>
            <a:endParaRPr lang="es-ES" sz="3600" smtClean="0">
              <a:solidFill>
                <a:srgbClr val="FF0000"/>
              </a:solidFill>
              <a:latin typeface="Arial" charset="0"/>
            </a:endParaRPr>
          </a:p>
        </p:txBody>
      </p:sp>
      <p:sp>
        <p:nvSpPr>
          <p:cNvPr id="7200" name="Text Box 44"/>
          <p:cNvSpPr txBox="1">
            <a:spLocks noChangeArrowheads="1"/>
          </p:cNvSpPr>
          <p:nvPr/>
        </p:nvSpPr>
        <p:spPr bwMode="auto">
          <a:xfrm>
            <a:off x="1763713" y="5157788"/>
            <a:ext cx="31115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3600" smtClean="0">
                <a:solidFill>
                  <a:srgbClr val="FF0000"/>
                </a:solidFill>
                <a:latin typeface="Arial" charset="0"/>
              </a:rPr>
              <a:t>,</a:t>
            </a:r>
            <a:endParaRPr lang="es-ES" sz="3600" smtClean="0">
              <a:solidFill>
                <a:srgbClr val="FF0000"/>
              </a:solidFill>
              <a:latin typeface="Arial" charset="0"/>
            </a:endParaRPr>
          </a:p>
        </p:txBody>
      </p:sp>
      <p:sp>
        <p:nvSpPr>
          <p:cNvPr id="7201" name="Text Box 46"/>
          <p:cNvSpPr txBox="1">
            <a:spLocks noChangeArrowheads="1"/>
          </p:cNvSpPr>
          <p:nvPr/>
        </p:nvSpPr>
        <p:spPr bwMode="auto">
          <a:xfrm>
            <a:off x="1516063" y="369888"/>
            <a:ext cx="3440112" cy="4619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400" smtClean="0">
                <a:latin typeface="Arial" charset="0"/>
              </a:rPr>
              <a:t>Tiene valor conjuntivo</a:t>
            </a:r>
            <a:endParaRPr lang="es-ES" sz="2400" smtClean="0">
              <a:latin typeface="Arial" charset="0"/>
            </a:endParaRPr>
          </a:p>
        </p:txBody>
      </p:sp>
      <p:sp>
        <p:nvSpPr>
          <p:cNvPr id="7202" name="Text Box 48"/>
          <p:cNvSpPr txBox="1">
            <a:spLocks noChangeArrowheads="1"/>
          </p:cNvSpPr>
          <p:nvPr/>
        </p:nvSpPr>
        <p:spPr bwMode="auto">
          <a:xfrm>
            <a:off x="900113" y="188913"/>
            <a:ext cx="698500" cy="8302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4800" smtClean="0">
                <a:latin typeface="Arial" charset="0"/>
              </a:rPr>
              <a:t>2.</a:t>
            </a:r>
            <a:endParaRPr lang="es-ES" sz="4800" smtClean="0">
              <a:latin typeface="Arial" charset="0"/>
            </a:endParaRPr>
          </a:p>
        </p:txBody>
      </p:sp>
      <p:sp>
        <p:nvSpPr>
          <p:cNvPr id="7203" name="Text Box 49"/>
          <p:cNvSpPr txBox="1">
            <a:spLocks noChangeArrowheads="1"/>
          </p:cNvSpPr>
          <p:nvPr/>
        </p:nvSpPr>
        <p:spPr bwMode="auto">
          <a:xfrm>
            <a:off x="4356100" y="2276475"/>
            <a:ext cx="10033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000" b="0" smtClean="0">
                <a:solidFill>
                  <a:srgbClr val="007A00"/>
                </a:solidFill>
                <a:latin typeface="Arial" charset="0"/>
              </a:rPr>
              <a:t>chorizo</a:t>
            </a:r>
            <a:endParaRPr lang="es-ES" sz="2000" b="0" smtClean="0">
              <a:solidFill>
                <a:srgbClr val="007A00"/>
              </a:solidFill>
              <a:latin typeface="Arial" charset="0"/>
            </a:endParaRPr>
          </a:p>
        </p:txBody>
      </p:sp>
      <p:sp>
        <p:nvSpPr>
          <p:cNvPr id="7204" name="Text Box 51"/>
          <p:cNvSpPr txBox="1">
            <a:spLocks noChangeArrowheads="1"/>
          </p:cNvSpPr>
          <p:nvPr/>
        </p:nvSpPr>
        <p:spPr bwMode="auto">
          <a:xfrm>
            <a:off x="5292725" y="2276475"/>
            <a:ext cx="31115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000" b="0" smtClean="0">
                <a:solidFill>
                  <a:srgbClr val="FF0000"/>
                </a:solidFill>
                <a:latin typeface="Arial" charset="0"/>
              </a:rPr>
              <a:t>y</a:t>
            </a:r>
            <a:endParaRPr lang="es-ES" sz="2000" b="0" smtClean="0">
              <a:solidFill>
                <a:srgbClr val="FF0000"/>
              </a:solidFill>
              <a:latin typeface="Arial" charset="0"/>
            </a:endParaRPr>
          </a:p>
        </p:txBody>
      </p:sp>
      <p:sp>
        <p:nvSpPr>
          <p:cNvPr id="7205" name="Text Box 52"/>
          <p:cNvSpPr txBox="1">
            <a:spLocks noChangeArrowheads="1"/>
          </p:cNvSpPr>
          <p:nvPr/>
        </p:nvSpPr>
        <p:spPr bwMode="auto">
          <a:xfrm>
            <a:off x="6496050" y="2271713"/>
            <a:ext cx="31115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000" b="0" smtClean="0">
                <a:solidFill>
                  <a:srgbClr val="FF0000"/>
                </a:solidFill>
                <a:latin typeface="Arial" charset="0"/>
              </a:rPr>
              <a:t>y</a:t>
            </a:r>
            <a:endParaRPr lang="es-ES" sz="2000" b="0" smtClean="0">
              <a:solidFill>
                <a:srgbClr val="FF0000"/>
              </a:solidFill>
              <a:latin typeface="Arial" charset="0"/>
            </a:endParaRPr>
          </a:p>
        </p:txBody>
      </p:sp>
      <p:sp>
        <p:nvSpPr>
          <p:cNvPr id="7206" name="Text Box 53"/>
          <p:cNvSpPr txBox="1">
            <a:spLocks noChangeArrowheads="1"/>
          </p:cNvSpPr>
          <p:nvPr/>
        </p:nvSpPr>
        <p:spPr bwMode="auto">
          <a:xfrm>
            <a:off x="6856413" y="2271713"/>
            <a:ext cx="1308100" cy="4000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000" b="0" smtClean="0">
                <a:solidFill>
                  <a:srgbClr val="007A00"/>
                </a:solidFill>
                <a:latin typeface="Arial" charset="0"/>
              </a:rPr>
              <a:t>aguacate</a:t>
            </a:r>
            <a:endParaRPr lang="es-ES" sz="2000" b="0" smtClean="0">
              <a:solidFill>
                <a:srgbClr val="007A00"/>
              </a:solidFill>
              <a:latin typeface="Arial" charset="0"/>
            </a:endParaRPr>
          </a:p>
        </p:txBody>
      </p:sp>
      <p:sp>
        <p:nvSpPr>
          <p:cNvPr id="7207" name="Text Box 54"/>
          <p:cNvSpPr txBox="1">
            <a:spLocks noChangeArrowheads="1"/>
          </p:cNvSpPr>
          <p:nvPr/>
        </p:nvSpPr>
        <p:spPr bwMode="auto">
          <a:xfrm>
            <a:off x="7885113" y="2074863"/>
            <a:ext cx="31115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3600" smtClean="0">
                <a:solidFill>
                  <a:srgbClr val="007A00"/>
                </a:solidFill>
                <a:latin typeface="Arial" charset="0"/>
              </a:rPr>
              <a:t>.</a:t>
            </a:r>
            <a:endParaRPr lang="es-ES" sz="3600" smtClean="0">
              <a:solidFill>
                <a:srgbClr val="007A00"/>
              </a:solidFill>
              <a:latin typeface="Arial" charset="0"/>
            </a:endParaRPr>
          </a:p>
        </p:txBody>
      </p:sp>
      <p:sp>
        <p:nvSpPr>
          <p:cNvPr id="7208" name="Text Box 55"/>
          <p:cNvSpPr txBox="1">
            <a:spLocks noChangeArrowheads="1"/>
          </p:cNvSpPr>
          <p:nvPr/>
        </p:nvSpPr>
        <p:spPr bwMode="auto">
          <a:xfrm>
            <a:off x="3924300" y="5373688"/>
            <a:ext cx="1147763"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000" b="0" smtClean="0">
                <a:solidFill>
                  <a:srgbClr val="008000"/>
                </a:solidFill>
                <a:latin typeface="Arial" charset="0"/>
              </a:rPr>
              <a:t>chorizo</a:t>
            </a:r>
            <a:endParaRPr lang="es-ES" sz="2000" b="0" smtClean="0">
              <a:solidFill>
                <a:srgbClr val="008000"/>
              </a:solidFill>
              <a:latin typeface="Arial" charset="0"/>
            </a:endParaRPr>
          </a:p>
        </p:txBody>
      </p:sp>
      <p:sp>
        <p:nvSpPr>
          <p:cNvPr id="7209" name="Text Box 56"/>
          <p:cNvSpPr txBox="1">
            <a:spLocks noChangeArrowheads="1"/>
          </p:cNvSpPr>
          <p:nvPr/>
        </p:nvSpPr>
        <p:spPr bwMode="auto">
          <a:xfrm>
            <a:off x="6084888" y="5373688"/>
            <a:ext cx="1228725"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000" b="0" smtClean="0">
                <a:solidFill>
                  <a:srgbClr val="008000"/>
                </a:solidFill>
                <a:latin typeface="Arial" charset="0"/>
              </a:rPr>
              <a:t>aguacate</a:t>
            </a:r>
            <a:endParaRPr lang="es-ES" sz="2000" b="0" smtClean="0">
              <a:solidFill>
                <a:srgbClr val="008000"/>
              </a:solidFill>
              <a:latin typeface="Arial" charset="0"/>
            </a:endParaRPr>
          </a:p>
        </p:txBody>
      </p:sp>
      <p:sp>
        <p:nvSpPr>
          <p:cNvPr id="7210" name="Text Box 57"/>
          <p:cNvSpPr txBox="1">
            <a:spLocks noChangeArrowheads="1"/>
          </p:cNvSpPr>
          <p:nvPr/>
        </p:nvSpPr>
        <p:spPr bwMode="auto">
          <a:xfrm>
            <a:off x="7069138" y="5157788"/>
            <a:ext cx="31115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3600" smtClean="0">
                <a:solidFill>
                  <a:schemeClr val="accent2"/>
                </a:solidFill>
                <a:latin typeface="Arial" charset="0"/>
              </a:rPr>
              <a:t>.</a:t>
            </a:r>
            <a:endParaRPr lang="es-ES" sz="3600" smtClean="0">
              <a:solidFill>
                <a:schemeClr val="accent2"/>
              </a:solidFill>
              <a:latin typeface="Arial" charset="0"/>
            </a:endParaRPr>
          </a:p>
        </p:txBody>
      </p:sp>
      <p:sp>
        <p:nvSpPr>
          <p:cNvPr id="7211" name="Text Box 59"/>
          <p:cNvSpPr txBox="1">
            <a:spLocks noChangeArrowheads="1"/>
          </p:cNvSpPr>
          <p:nvPr/>
        </p:nvSpPr>
        <p:spPr bwMode="auto">
          <a:xfrm>
            <a:off x="3635375" y="5173663"/>
            <a:ext cx="31115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3600" smtClean="0">
                <a:solidFill>
                  <a:srgbClr val="FF0000"/>
                </a:solidFill>
                <a:latin typeface="Arial" charset="0"/>
              </a:rPr>
              <a:t>,</a:t>
            </a:r>
            <a:endParaRPr lang="es-ES" sz="3600" smtClean="0">
              <a:solidFill>
                <a:srgbClr val="FF0000"/>
              </a:solidFill>
              <a:latin typeface="Arial" charset="0"/>
            </a:endParaRPr>
          </a:p>
        </p:txBody>
      </p:sp>
      <p:sp>
        <p:nvSpPr>
          <p:cNvPr id="7212" name="Text Box 60"/>
          <p:cNvSpPr txBox="1">
            <a:spLocks noChangeArrowheads="1"/>
          </p:cNvSpPr>
          <p:nvPr/>
        </p:nvSpPr>
        <p:spPr bwMode="auto">
          <a:xfrm>
            <a:off x="4716463" y="5157788"/>
            <a:ext cx="31115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3600" smtClean="0">
                <a:solidFill>
                  <a:srgbClr val="FF0000"/>
                </a:solidFill>
                <a:latin typeface="Arial" charset="0"/>
              </a:rPr>
              <a:t>,</a:t>
            </a:r>
            <a:endParaRPr lang="es-ES" sz="3600" smtClean="0">
              <a:solidFill>
                <a:srgbClr val="FF0000"/>
              </a:solidFill>
              <a:latin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0"/>
          <p:cNvSpPr txBox="1">
            <a:spLocks noChangeArrowheads="1"/>
          </p:cNvSpPr>
          <p:nvPr/>
        </p:nvSpPr>
        <p:spPr bwMode="auto">
          <a:xfrm>
            <a:off x="1187450" y="1341438"/>
            <a:ext cx="7235825"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2000" b="0"/>
              <a:t>		                            </a:t>
            </a:r>
            <a:r>
              <a:rPr lang="es-MX" altLang="en-US" sz="2000" b="0" i="1"/>
              <a:t>salió de la Universidad por</a:t>
            </a:r>
          </a:p>
          <a:p>
            <a:pPr eaLnBrk="1" hangingPunct="1"/>
            <a:r>
              <a:rPr lang="es-MX" altLang="en-US" sz="2000" b="0" i="1"/>
              <a:t>bajo rendimiento.</a:t>
            </a:r>
            <a:endParaRPr lang="es-ES" altLang="en-US" sz="2000" b="0" i="1"/>
          </a:p>
        </p:txBody>
      </p:sp>
      <p:sp>
        <p:nvSpPr>
          <p:cNvPr id="8195" name="Text Box 5"/>
          <p:cNvSpPr txBox="1">
            <a:spLocks noChangeArrowheads="1"/>
          </p:cNvSpPr>
          <p:nvPr/>
        </p:nvSpPr>
        <p:spPr bwMode="auto">
          <a:xfrm>
            <a:off x="1492250" y="333375"/>
            <a:ext cx="6410325" cy="461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lgn="ctr">
              <a:defRPr/>
            </a:pPr>
            <a:r>
              <a:rPr lang="es-MX" sz="2400" smtClean="0">
                <a:latin typeface="Arial" charset="0"/>
              </a:rPr>
              <a:t>Se presenta en actos discursivos seriados</a:t>
            </a:r>
            <a:endParaRPr lang="es-ES" sz="2400" smtClean="0">
              <a:latin typeface="Arial" charset="0"/>
            </a:endParaRPr>
          </a:p>
        </p:txBody>
      </p:sp>
      <p:sp>
        <p:nvSpPr>
          <p:cNvPr id="8196" name="Text Box 7"/>
          <p:cNvSpPr txBox="1">
            <a:spLocks noChangeArrowheads="1"/>
          </p:cNvSpPr>
          <p:nvPr/>
        </p:nvSpPr>
        <p:spPr bwMode="auto">
          <a:xfrm>
            <a:off x="1116013" y="1052513"/>
            <a:ext cx="732155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2000" b="0" i="1"/>
              <a:t>El muchacho perdió Matemáticas, Economía, Organizaciones y</a:t>
            </a:r>
          </a:p>
          <a:p>
            <a:pPr eaLnBrk="1" hangingPunct="1"/>
            <a:r>
              <a:rPr lang="es-MX" altLang="en-US" sz="2000" b="0" i="1"/>
              <a:t>Comunicación Oral y Escrita </a:t>
            </a:r>
            <a:endParaRPr lang="es-ES" altLang="en-US" sz="2000" b="0" i="1"/>
          </a:p>
        </p:txBody>
      </p:sp>
      <p:sp>
        <p:nvSpPr>
          <p:cNvPr id="8197" name="Text Box 8"/>
          <p:cNvSpPr txBox="1">
            <a:spLocks noChangeArrowheads="1"/>
          </p:cNvSpPr>
          <p:nvPr/>
        </p:nvSpPr>
        <p:spPr bwMode="auto">
          <a:xfrm>
            <a:off x="4356100" y="1196975"/>
            <a:ext cx="296863"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mtClean="0">
                <a:solidFill>
                  <a:srgbClr val="FF0000"/>
                </a:solidFill>
                <a:latin typeface="Arial" charset="0"/>
              </a:rPr>
              <a:t>,</a:t>
            </a:r>
            <a:endParaRPr lang="es-ES" smtClean="0">
              <a:solidFill>
                <a:srgbClr val="FF0000"/>
              </a:solidFill>
              <a:latin typeface="Arial" charset="0"/>
            </a:endParaRPr>
          </a:p>
        </p:txBody>
      </p:sp>
      <p:sp>
        <p:nvSpPr>
          <p:cNvPr id="8198" name="Text Box 9"/>
          <p:cNvSpPr txBox="1">
            <a:spLocks noChangeArrowheads="1"/>
          </p:cNvSpPr>
          <p:nvPr/>
        </p:nvSpPr>
        <p:spPr bwMode="auto">
          <a:xfrm>
            <a:off x="4595813" y="1341438"/>
            <a:ext cx="3365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400" b="0" i="1" smtClean="0">
                <a:solidFill>
                  <a:srgbClr val="FF0000"/>
                </a:solidFill>
                <a:latin typeface="Arial" charset="0"/>
              </a:rPr>
              <a:t>y</a:t>
            </a:r>
            <a:endParaRPr lang="es-ES" sz="2400" b="0" i="1" smtClean="0">
              <a:solidFill>
                <a:srgbClr val="FF0000"/>
              </a:solidFill>
              <a:latin typeface="Arial" charset="0"/>
            </a:endParaRPr>
          </a:p>
        </p:txBody>
      </p:sp>
      <p:sp>
        <p:nvSpPr>
          <p:cNvPr id="8199" name="Text Box 11"/>
          <p:cNvSpPr txBox="1">
            <a:spLocks noChangeArrowheads="1"/>
          </p:cNvSpPr>
          <p:nvPr/>
        </p:nvSpPr>
        <p:spPr bwMode="auto">
          <a:xfrm>
            <a:off x="1116013" y="1916113"/>
            <a:ext cx="7191375"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2000" b="0" i="1"/>
              <a:t>Llamó a</a:t>
            </a:r>
            <a:r>
              <a:rPr lang="es-MX" altLang="en-US" b="0" i="1"/>
              <a:t> </a:t>
            </a:r>
            <a:r>
              <a:rPr lang="es-MX" altLang="en-US" sz="2000" b="0" i="1"/>
              <a:t>sus padres, a sus amigos</a:t>
            </a:r>
            <a:r>
              <a:rPr lang="es-MX" altLang="en-US" b="0" i="1"/>
              <a:t>, </a:t>
            </a:r>
            <a:r>
              <a:rPr lang="es-MX" altLang="en-US" sz="2000" b="0" i="1"/>
              <a:t>a su hermano y a su novia</a:t>
            </a:r>
          </a:p>
          <a:p>
            <a:pPr eaLnBrk="1" hangingPunct="1"/>
            <a:endParaRPr lang="es-ES" altLang="en-US" sz="2000" b="0"/>
          </a:p>
        </p:txBody>
      </p:sp>
      <p:sp>
        <p:nvSpPr>
          <p:cNvPr id="8200" name="Text Box 12"/>
          <p:cNvSpPr txBox="1">
            <a:spLocks noChangeArrowheads="1"/>
          </p:cNvSpPr>
          <p:nvPr/>
        </p:nvSpPr>
        <p:spPr bwMode="auto">
          <a:xfrm>
            <a:off x="8172450" y="1844675"/>
            <a:ext cx="296863"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mtClean="0">
                <a:solidFill>
                  <a:srgbClr val="FF0000"/>
                </a:solidFill>
                <a:latin typeface="Arial" charset="0"/>
              </a:rPr>
              <a:t>,</a:t>
            </a:r>
            <a:endParaRPr lang="es-ES" smtClean="0">
              <a:solidFill>
                <a:srgbClr val="FF0000"/>
              </a:solidFill>
              <a:latin typeface="Arial" charset="0"/>
            </a:endParaRPr>
          </a:p>
        </p:txBody>
      </p:sp>
      <p:sp>
        <p:nvSpPr>
          <p:cNvPr id="8201" name="Text Box 13"/>
          <p:cNvSpPr txBox="1">
            <a:spLocks noChangeArrowheads="1"/>
          </p:cNvSpPr>
          <p:nvPr/>
        </p:nvSpPr>
        <p:spPr bwMode="auto">
          <a:xfrm>
            <a:off x="1116013" y="2276475"/>
            <a:ext cx="3365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400" b="0" i="1" smtClean="0">
                <a:solidFill>
                  <a:srgbClr val="FF0000"/>
                </a:solidFill>
                <a:latin typeface="Arial" charset="0"/>
              </a:rPr>
              <a:t>y</a:t>
            </a:r>
            <a:endParaRPr lang="es-ES" sz="2400" b="0" i="1" smtClean="0">
              <a:solidFill>
                <a:srgbClr val="FF0000"/>
              </a:solidFill>
              <a:latin typeface="Arial" charset="0"/>
            </a:endParaRPr>
          </a:p>
        </p:txBody>
      </p:sp>
      <p:sp>
        <p:nvSpPr>
          <p:cNvPr id="8202" name="Text Box 14"/>
          <p:cNvSpPr txBox="1">
            <a:spLocks noChangeArrowheads="1"/>
          </p:cNvSpPr>
          <p:nvPr/>
        </p:nvSpPr>
        <p:spPr bwMode="auto">
          <a:xfrm>
            <a:off x="1403350" y="2276475"/>
            <a:ext cx="666432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2000" b="0" i="1"/>
              <a:t>les explicó que esto le había sucedido por indisciplinado</a:t>
            </a:r>
            <a:r>
              <a:rPr lang="es-MX" altLang="en-US" sz="2000" b="0"/>
              <a:t>.</a:t>
            </a:r>
            <a:r>
              <a:rPr lang="es-MX" altLang="en-US" b="0"/>
              <a:t> </a:t>
            </a:r>
            <a:endParaRPr lang="es-ES" altLang="en-US" b="0"/>
          </a:p>
        </p:txBody>
      </p:sp>
      <p:sp>
        <p:nvSpPr>
          <p:cNvPr id="8203" name="Text Box 15"/>
          <p:cNvSpPr txBox="1">
            <a:spLocks noChangeArrowheads="1"/>
          </p:cNvSpPr>
          <p:nvPr/>
        </p:nvSpPr>
        <p:spPr bwMode="auto">
          <a:xfrm>
            <a:off x="250825" y="3933825"/>
            <a:ext cx="8893175" cy="1311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2000" b="0"/>
              <a:t>No se trata de una enumeración simple. Son series de actos discursivos que representan sucesos separados pero conectados secuencialmente. Observemos que no podemos invertir el orden de los actos sin caer en cierto grado de incoherencia o de diferencia en el sentido.</a:t>
            </a:r>
          </a:p>
        </p:txBody>
      </p:sp>
      <p:sp>
        <p:nvSpPr>
          <p:cNvPr id="8204" name="Text Box 16"/>
          <p:cNvSpPr txBox="1">
            <a:spLocks noChangeArrowheads="1"/>
          </p:cNvSpPr>
          <p:nvPr/>
        </p:nvSpPr>
        <p:spPr bwMode="auto">
          <a:xfrm>
            <a:off x="1042988" y="2708275"/>
            <a:ext cx="6459537"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2000" b="0" i="1"/>
              <a:t>Tomó su ropa, sus libros</a:t>
            </a:r>
            <a:r>
              <a:rPr lang="es-MX" altLang="en-US" b="0" i="1"/>
              <a:t> </a:t>
            </a:r>
            <a:r>
              <a:rPr lang="es-MX" altLang="en-US" sz="2000" b="0" i="1"/>
              <a:t>y sus implementos deportivos </a:t>
            </a:r>
            <a:endParaRPr lang="es-ES" altLang="en-US" sz="2000" b="0" i="1"/>
          </a:p>
        </p:txBody>
      </p:sp>
      <p:sp>
        <p:nvSpPr>
          <p:cNvPr id="8205" name="Text Box 17"/>
          <p:cNvSpPr txBox="1">
            <a:spLocks noChangeArrowheads="1"/>
          </p:cNvSpPr>
          <p:nvPr/>
        </p:nvSpPr>
        <p:spPr bwMode="auto">
          <a:xfrm>
            <a:off x="7308850" y="2565400"/>
            <a:ext cx="31115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3600" smtClean="0">
                <a:solidFill>
                  <a:srgbClr val="FF0000"/>
                </a:solidFill>
                <a:latin typeface="Arial" charset="0"/>
              </a:rPr>
              <a:t>,</a:t>
            </a:r>
            <a:endParaRPr lang="es-ES" sz="3600" smtClean="0">
              <a:solidFill>
                <a:srgbClr val="FF0000"/>
              </a:solidFill>
              <a:latin typeface="Arial" charset="0"/>
            </a:endParaRPr>
          </a:p>
        </p:txBody>
      </p:sp>
      <p:sp>
        <p:nvSpPr>
          <p:cNvPr id="8206" name="Text Box 18"/>
          <p:cNvSpPr txBox="1">
            <a:spLocks noChangeArrowheads="1"/>
          </p:cNvSpPr>
          <p:nvPr/>
        </p:nvSpPr>
        <p:spPr bwMode="auto">
          <a:xfrm>
            <a:off x="7596188" y="2708275"/>
            <a:ext cx="3365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400" b="0" i="1" smtClean="0">
                <a:solidFill>
                  <a:srgbClr val="FF0000"/>
                </a:solidFill>
                <a:latin typeface="Arial" charset="0"/>
              </a:rPr>
              <a:t>y</a:t>
            </a:r>
            <a:endParaRPr lang="es-ES" sz="2400" b="0" i="1" smtClean="0">
              <a:solidFill>
                <a:srgbClr val="FF0000"/>
              </a:solidFill>
              <a:latin typeface="Arial" charset="0"/>
            </a:endParaRPr>
          </a:p>
        </p:txBody>
      </p:sp>
      <p:sp>
        <p:nvSpPr>
          <p:cNvPr id="8207" name="Text Box 19"/>
          <p:cNvSpPr txBox="1">
            <a:spLocks noChangeArrowheads="1"/>
          </p:cNvSpPr>
          <p:nvPr/>
        </p:nvSpPr>
        <p:spPr bwMode="auto">
          <a:xfrm>
            <a:off x="1116013" y="3068638"/>
            <a:ext cx="6823075"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2000" b="0" i="1"/>
              <a:t>se retiró al campo a visitar a sus abuelos, sus tíos y demás</a:t>
            </a:r>
          </a:p>
          <a:p>
            <a:pPr eaLnBrk="1" hangingPunct="1"/>
            <a:r>
              <a:rPr lang="es-MX" altLang="en-US" sz="2000" b="0" i="1"/>
              <a:t>miembros de su familia. Nunca regresó a la ciudad. </a:t>
            </a:r>
            <a:endParaRPr lang="es-ES" altLang="en-US" sz="2000" b="0" i="1"/>
          </a:p>
        </p:txBody>
      </p:sp>
      <p:sp>
        <p:nvSpPr>
          <p:cNvPr id="8208" name="Text Box 20"/>
          <p:cNvSpPr txBox="1">
            <a:spLocks noChangeArrowheads="1"/>
          </p:cNvSpPr>
          <p:nvPr/>
        </p:nvSpPr>
        <p:spPr bwMode="auto">
          <a:xfrm>
            <a:off x="900113" y="5516563"/>
            <a:ext cx="753903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2000" b="0" i="1">
                <a:solidFill>
                  <a:srgbClr val="008000"/>
                </a:solidFill>
              </a:rPr>
              <a:t>Les explicó que esto le había sucedido por indisciplinado, y llamó</a:t>
            </a:r>
          </a:p>
          <a:p>
            <a:pPr eaLnBrk="1" hangingPunct="1"/>
            <a:r>
              <a:rPr lang="es-MX" altLang="en-US" sz="2000" b="0" i="1">
                <a:solidFill>
                  <a:srgbClr val="008000"/>
                </a:solidFill>
              </a:rPr>
              <a:t>a sus padres, a sus amigos, a su hermano y a su novia.</a:t>
            </a:r>
            <a:endParaRPr lang="es-ES" altLang="en-US" sz="2000" b="0" i="1">
              <a:solidFill>
                <a:srgbClr val="008000"/>
              </a:solidFill>
            </a:endParaRPr>
          </a:p>
        </p:txBody>
      </p:sp>
      <p:sp>
        <p:nvSpPr>
          <p:cNvPr id="8209" name="Text Box 21"/>
          <p:cNvSpPr txBox="1">
            <a:spLocks noChangeArrowheads="1"/>
          </p:cNvSpPr>
          <p:nvPr/>
        </p:nvSpPr>
        <p:spPr bwMode="auto">
          <a:xfrm>
            <a:off x="755650" y="160338"/>
            <a:ext cx="698500" cy="8302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4800" smtClean="0">
                <a:latin typeface="Arial" charset="0"/>
              </a:rPr>
              <a:t>3.</a:t>
            </a:r>
            <a:endParaRPr lang="es-ES" sz="4800" smtClean="0">
              <a:latin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5"/>
          <p:cNvSpPr txBox="1">
            <a:spLocks noChangeArrowheads="1"/>
          </p:cNvSpPr>
          <p:nvPr/>
        </p:nvSpPr>
        <p:spPr bwMode="auto">
          <a:xfrm>
            <a:off x="250825" y="88900"/>
            <a:ext cx="698500" cy="8302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4800" smtClean="0">
                <a:latin typeface="Arial" charset="0"/>
              </a:rPr>
              <a:t>4.</a:t>
            </a:r>
            <a:endParaRPr lang="es-ES" sz="4800" smtClean="0">
              <a:latin typeface="Arial" charset="0"/>
            </a:endParaRPr>
          </a:p>
        </p:txBody>
      </p:sp>
      <p:sp>
        <p:nvSpPr>
          <p:cNvPr id="9219" name="Text Box 10"/>
          <p:cNvSpPr txBox="1">
            <a:spLocks noChangeArrowheads="1"/>
          </p:cNvSpPr>
          <p:nvPr/>
        </p:nvSpPr>
        <p:spPr bwMode="auto">
          <a:xfrm>
            <a:off x="1042988" y="260350"/>
            <a:ext cx="7148512" cy="461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400" smtClean="0">
                <a:latin typeface="Arial" charset="0"/>
              </a:rPr>
              <a:t>Aclara los actos adversativos complementarios</a:t>
            </a:r>
            <a:endParaRPr lang="es-ES" sz="2400" smtClean="0">
              <a:latin typeface="Arial" charset="0"/>
            </a:endParaRPr>
          </a:p>
        </p:txBody>
      </p:sp>
      <p:sp>
        <p:nvSpPr>
          <p:cNvPr id="9220" name="Text Box 12"/>
          <p:cNvSpPr txBox="1">
            <a:spLocks noChangeArrowheads="1"/>
          </p:cNvSpPr>
          <p:nvPr/>
        </p:nvSpPr>
        <p:spPr bwMode="auto">
          <a:xfrm>
            <a:off x="971550" y="836613"/>
            <a:ext cx="4751388"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2000" b="0" i="1"/>
              <a:t>Mi padre le prestó el carro a mi hermano</a:t>
            </a:r>
            <a:endParaRPr lang="es-ES" altLang="en-US" sz="2000" b="0" i="1"/>
          </a:p>
        </p:txBody>
      </p:sp>
      <p:sp>
        <p:nvSpPr>
          <p:cNvPr id="9221" name="Text Box 16"/>
          <p:cNvSpPr txBox="1">
            <a:spLocks noChangeArrowheads="1"/>
          </p:cNvSpPr>
          <p:nvPr/>
        </p:nvSpPr>
        <p:spPr bwMode="auto">
          <a:xfrm>
            <a:off x="774700" y="836613"/>
            <a:ext cx="7685088"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2000" b="0" i="1">
                <a:solidFill>
                  <a:srgbClr val="FF0000"/>
                </a:solidFill>
              </a:rPr>
              <a:t>					      pero no lo autorizó </a:t>
            </a:r>
          </a:p>
          <a:p>
            <a:pPr eaLnBrk="1" hangingPunct="1"/>
            <a:r>
              <a:rPr lang="es-MX" altLang="en-US" sz="2000" b="0" i="1">
                <a:solidFill>
                  <a:srgbClr val="FF0000"/>
                </a:solidFill>
              </a:rPr>
              <a:t>para que viajara en él fuera de la ciudad</a:t>
            </a:r>
            <a:r>
              <a:rPr lang="es-MX" altLang="en-US" sz="2000" b="0" i="1"/>
              <a:t>.</a:t>
            </a:r>
            <a:endParaRPr lang="es-ES" altLang="en-US" b="0"/>
          </a:p>
        </p:txBody>
      </p:sp>
      <p:sp>
        <p:nvSpPr>
          <p:cNvPr id="9222" name="Text Box 17"/>
          <p:cNvSpPr txBox="1">
            <a:spLocks noChangeArrowheads="1"/>
          </p:cNvSpPr>
          <p:nvPr/>
        </p:nvSpPr>
        <p:spPr bwMode="auto">
          <a:xfrm>
            <a:off x="5541963" y="620713"/>
            <a:ext cx="32543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4000" smtClean="0">
                <a:solidFill>
                  <a:srgbClr val="FF0000"/>
                </a:solidFill>
                <a:latin typeface="Arial" charset="0"/>
              </a:rPr>
              <a:t>,</a:t>
            </a:r>
            <a:endParaRPr lang="es-ES" sz="4000" smtClean="0">
              <a:solidFill>
                <a:srgbClr val="FF0000"/>
              </a:solidFill>
              <a:latin typeface="Arial" charset="0"/>
            </a:endParaRPr>
          </a:p>
        </p:txBody>
      </p:sp>
      <p:sp>
        <p:nvSpPr>
          <p:cNvPr id="9223" name="Text Box 18"/>
          <p:cNvSpPr txBox="1">
            <a:spLocks noChangeArrowheads="1"/>
          </p:cNvSpPr>
          <p:nvPr/>
        </p:nvSpPr>
        <p:spPr bwMode="auto">
          <a:xfrm>
            <a:off x="774700" y="1125538"/>
            <a:ext cx="7850188" cy="10144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2000" b="0"/>
              <a:t> 				              Este desobedeció y el vehículo sufrió algunos daños mecánicos. Ahora tendrá que pagar los costos de la reparación</a:t>
            </a:r>
            <a:endParaRPr lang="es-ES" altLang="en-US" sz="2000" b="0"/>
          </a:p>
        </p:txBody>
      </p:sp>
      <p:sp>
        <p:nvSpPr>
          <p:cNvPr id="9224" name="Text Box 19"/>
          <p:cNvSpPr txBox="1">
            <a:spLocks noChangeArrowheads="1"/>
          </p:cNvSpPr>
          <p:nvPr/>
        </p:nvSpPr>
        <p:spPr bwMode="auto">
          <a:xfrm>
            <a:off x="3924300" y="1700213"/>
            <a:ext cx="4183063" cy="4000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000" b="0" i="1" smtClean="0">
                <a:solidFill>
                  <a:srgbClr val="FF0000"/>
                </a:solidFill>
                <a:latin typeface="Arial" charset="0"/>
              </a:rPr>
              <a:t>aunque le parezca injusto hacerlo</a:t>
            </a:r>
            <a:r>
              <a:rPr lang="es-MX" sz="2000" b="0" i="1" smtClean="0">
                <a:latin typeface="Arial" charset="0"/>
              </a:rPr>
              <a:t>.</a:t>
            </a:r>
            <a:endParaRPr lang="es-ES" sz="2000" b="0" smtClean="0">
              <a:latin typeface="Arial" charset="0"/>
            </a:endParaRPr>
          </a:p>
        </p:txBody>
      </p:sp>
      <p:sp>
        <p:nvSpPr>
          <p:cNvPr id="9225" name="Text Box 20"/>
          <p:cNvSpPr txBox="1">
            <a:spLocks noChangeArrowheads="1"/>
          </p:cNvSpPr>
          <p:nvPr/>
        </p:nvSpPr>
        <p:spPr bwMode="auto">
          <a:xfrm>
            <a:off x="3741738" y="1484313"/>
            <a:ext cx="32543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4000" smtClean="0">
                <a:solidFill>
                  <a:srgbClr val="FF0000"/>
                </a:solidFill>
                <a:latin typeface="Arial" charset="0"/>
              </a:rPr>
              <a:t>,</a:t>
            </a:r>
            <a:endParaRPr lang="es-ES" sz="4000" smtClean="0">
              <a:solidFill>
                <a:srgbClr val="FF0000"/>
              </a:solidFill>
              <a:latin typeface="Arial" charset="0"/>
            </a:endParaRPr>
          </a:p>
        </p:txBody>
      </p:sp>
      <p:sp>
        <p:nvSpPr>
          <p:cNvPr id="9226" name="Text Box 21"/>
          <p:cNvSpPr txBox="1">
            <a:spLocks noChangeArrowheads="1"/>
          </p:cNvSpPr>
          <p:nvPr/>
        </p:nvSpPr>
        <p:spPr bwMode="auto">
          <a:xfrm>
            <a:off x="395288" y="2276475"/>
            <a:ext cx="698500" cy="8318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4800" smtClean="0">
                <a:latin typeface="Arial" charset="0"/>
              </a:rPr>
              <a:t>5.</a:t>
            </a:r>
            <a:endParaRPr lang="es-ES" sz="4800" smtClean="0">
              <a:latin typeface="Arial" charset="0"/>
            </a:endParaRPr>
          </a:p>
        </p:txBody>
      </p:sp>
      <p:sp>
        <p:nvSpPr>
          <p:cNvPr id="9227" name="Text Box 22"/>
          <p:cNvSpPr txBox="1">
            <a:spLocks noChangeArrowheads="1"/>
          </p:cNvSpPr>
          <p:nvPr/>
        </p:nvSpPr>
        <p:spPr bwMode="auto">
          <a:xfrm>
            <a:off x="1042988" y="2565400"/>
            <a:ext cx="7581900" cy="461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a:t>Cierra los actos discursivos </a:t>
            </a:r>
            <a:r>
              <a:rPr lang="es-MX" altLang="es-ES"/>
              <a:t>“</a:t>
            </a:r>
            <a:r>
              <a:rPr lang="es-MX" altLang="en-US"/>
              <a:t>consecuenciales</a:t>
            </a:r>
            <a:r>
              <a:rPr lang="es-MX" altLang="es-ES"/>
              <a:t>”</a:t>
            </a:r>
            <a:endParaRPr lang="es-ES" altLang="en-US"/>
          </a:p>
        </p:txBody>
      </p:sp>
      <p:sp>
        <p:nvSpPr>
          <p:cNvPr id="9228" name="Text Box 23"/>
          <p:cNvSpPr txBox="1">
            <a:spLocks noChangeArrowheads="1"/>
          </p:cNvSpPr>
          <p:nvPr/>
        </p:nvSpPr>
        <p:spPr bwMode="auto">
          <a:xfrm>
            <a:off x="2870200" y="3040063"/>
            <a:ext cx="2938463" cy="460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400" b="0" smtClean="0">
                <a:latin typeface="Arial" charset="0"/>
              </a:rPr>
              <a:t>[dado </a:t>
            </a:r>
            <a:r>
              <a:rPr lang="es-MX" sz="2400" b="0" i="1" smtClean="0">
                <a:latin typeface="Arial" charset="0"/>
              </a:rPr>
              <a:t>x</a:t>
            </a:r>
            <a:r>
              <a:rPr lang="es-MX" sz="2400" smtClean="0">
                <a:latin typeface="Arial" charset="0"/>
              </a:rPr>
              <a:t>,</a:t>
            </a:r>
            <a:r>
              <a:rPr lang="es-MX" sz="2400" b="0" smtClean="0">
                <a:latin typeface="Arial" charset="0"/>
              </a:rPr>
              <a:t> entonces </a:t>
            </a:r>
            <a:r>
              <a:rPr lang="es-MX" sz="2400" b="0" i="1" smtClean="0">
                <a:latin typeface="Arial" charset="0"/>
              </a:rPr>
              <a:t>y</a:t>
            </a:r>
            <a:r>
              <a:rPr lang="es-MX" sz="2400" b="0" smtClean="0">
                <a:latin typeface="Arial" charset="0"/>
              </a:rPr>
              <a:t>]</a:t>
            </a:r>
            <a:endParaRPr lang="es-ES" sz="2400" b="0" smtClean="0">
              <a:latin typeface="Arial" charset="0"/>
            </a:endParaRPr>
          </a:p>
        </p:txBody>
      </p:sp>
      <p:sp>
        <p:nvSpPr>
          <p:cNvPr id="9229" name="Text Box 25"/>
          <p:cNvSpPr txBox="1">
            <a:spLocks noChangeArrowheads="1"/>
          </p:cNvSpPr>
          <p:nvPr/>
        </p:nvSpPr>
        <p:spPr bwMode="auto">
          <a:xfrm>
            <a:off x="1042988" y="3644900"/>
            <a:ext cx="4371975"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2000" b="0" i="1"/>
              <a:t>Tú conocías los riesgos de tu actitud </a:t>
            </a:r>
            <a:endParaRPr lang="es-ES" altLang="en-US" sz="2000" b="0" i="1"/>
          </a:p>
        </p:txBody>
      </p:sp>
      <p:sp>
        <p:nvSpPr>
          <p:cNvPr id="9230" name="Text Box 26"/>
          <p:cNvSpPr txBox="1">
            <a:spLocks noChangeArrowheads="1"/>
          </p:cNvSpPr>
          <p:nvPr/>
        </p:nvSpPr>
        <p:spPr bwMode="auto">
          <a:xfrm>
            <a:off x="395288" y="3644900"/>
            <a:ext cx="8316912"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2000" b="0" i="1">
                <a:solidFill>
                  <a:srgbClr val="FF0000"/>
                </a:solidFill>
              </a:rPr>
              <a:t>					       así que asume las </a:t>
            </a:r>
          </a:p>
          <a:p>
            <a:pPr eaLnBrk="1" hangingPunct="1"/>
            <a:r>
              <a:rPr lang="es-MX" altLang="en-US" sz="2000" b="0" i="1">
                <a:solidFill>
                  <a:srgbClr val="FF0000"/>
                </a:solidFill>
              </a:rPr>
              <a:t>         consecuencias sin quejarte</a:t>
            </a:r>
            <a:r>
              <a:rPr lang="es-MX" altLang="en-US" sz="2000" b="0" i="1"/>
              <a:t>.</a:t>
            </a:r>
            <a:endParaRPr lang="es-ES" altLang="en-US" sz="2000" b="0"/>
          </a:p>
        </p:txBody>
      </p:sp>
      <p:sp>
        <p:nvSpPr>
          <p:cNvPr id="9231" name="Text Box 27"/>
          <p:cNvSpPr txBox="1">
            <a:spLocks noChangeArrowheads="1"/>
          </p:cNvSpPr>
          <p:nvPr/>
        </p:nvSpPr>
        <p:spPr bwMode="auto">
          <a:xfrm>
            <a:off x="5219700" y="3429000"/>
            <a:ext cx="325438"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4000" smtClean="0">
                <a:solidFill>
                  <a:srgbClr val="FF0000"/>
                </a:solidFill>
                <a:latin typeface="Arial" charset="0"/>
              </a:rPr>
              <a:t>,</a:t>
            </a:r>
            <a:endParaRPr lang="es-ES" sz="4000" smtClean="0">
              <a:solidFill>
                <a:srgbClr val="FF0000"/>
              </a:solidFill>
              <a:latin typeface="Arial" charset="0"/>
            </a:endParaRPr>
          </a:p>
        </p:txBody>
      </p:sp>
      <p:sp>
        <p:nvSpPr>
          <p:cNvPr id="9232" name="Text Box 29"/>
          <p:cNvSpPr txBox="1">
            <a:spLocks noChangeArrowheads="1"/>
          </p:cNvSpPr>
          <p:nvPr/>
        </p:nvSpPr>
        <p:spPr bwMode="auto">
          <a:xfrm>
            <a:off x="539750" y="3933825"/>
            <a:ext cx="8085138"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b="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b="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b="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b="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s-MX" altLang="en-US" sz="2000" b="0" i="1"/>
              <a:t>				Muchas veces te advertí que debías </a:t>
            </a:r>
          </a:p>
          <a:p>
            <a:pPr eaLnBrk="1" hangingPunct="1"/>
            <a:r>
              <a:rPr lang="es-MX" altLang="en-US" sz="2000" b="0" i="1"/>
              <a:t>      redoblar tus esfuerzos </a:t>
            </a:r>
            <a:endParaRPr lang="es-ES" altLang="en-US" sz="2000" b="0" i="1"/>
          </a:p>
        </p:txBody>
      </p:sp>
      <p:sp>
        <p:nvSpPr>
          <p:cNvPr id="9233" name="Text Box 30"/>
          <p:cNvSpPr txBox="1">
            <a:spLocks noChangeArrowheads="1"/>
          </p:cNvSpPr>
          <p:nvPr/>
        </p:nvSpPr>
        <p:spPr bwMode="auto">
          <a:xfrm>
            <a:off x="3635375" y="4221163"/>
            <a:ext cx="4940300" cy="4000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2000" b="0" i="1" smtClean="0">
                <a:solidFill>
                  <a:srgbClr val="FF0000"/>
                </a:solidFill>
                <a:latin typeface="Arial" charset="0"/>
              </a:rPr>
              <a:t>de modo que no me culpes de tu fracaso</a:t>
            </a:r>
            <a:r>
              <a:rPr lang="es-MX" sz="2000" b="0" i="1" smtClean="0">
                <a:latin typeface="Arial" charset="0"/>
              </a:rPr>
              <a:t>.</a:t>
            </a:r>
            <a:endParaRPr lang="es-ES" sz="2000" b="0" i="1" smtClean="0">
              <a:solidFill>
                <a:srgbClr val="FF0000"/>
              </a:solidFill>
              <a:latin typeface="Arial" charset="0"/>
            </a:endParaRPr>
          </a:p>
        </p:txBody>
      </p:sp>
      <p:sp>
        <p:nvSpPr>
          <p:cNvPr id="9234" name="Text Box 31"/>
          <p:cNvSpPr txBox="1">
            <a:spLocks noChangeArrowheads="1"/>
          </p:cNvSpPr>
          <p:nvPr/>
        </p:nvSpPr>
        <p:spPr bwMode="auto">
          <a:xfrm>
            <a:off x="3419475" y="4005263"/>
            <a:ext cx="325438"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defRPr/>
            </a:pPr>
            <a:r>
              <a:rPr lang="es-MX" sz="4000" smtClean="0">
                <a:solidFill>
                  <a:srgbClr val="FF0000"/>
                </a:solidFill>
                <a:latin typeface="Arial" charset="0"/>
              </a:rPr>
              <a:t>,</a:t>
            </a:r>
            <a:endParaRPr lang="es-ES" sz="4000" smtClean="0">
              <a:solidFill>
                <a:srgbClr val="FF0000"/>
              </a:solidFill>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1657</TotalTime>
  <Words>1949</Words>
  <Application>Microsoft Office PowerPoint</Application>
  <PresentationFormat>Presentación en pantalla (4:3)</PresentationFormat>
  <Paragraphs>296</Paragraphs>
  <Slides>19</Slides>
  <Notes>0</Notes>
  <HiddenSlides>0</HiddenSlides>
  <MMClips>0</MMClips>
  <ScaleCrop>false</ScaleCrop>
  <HeadingPairs>
    <vt:vector size="6" baseType="variant">
      <vt:variant>
        <vt:lpstr>Fuentes usadas</vt:lpstr>
      </vt:variant>
      <vt:variant>
        <vt:i4>7</vt:i4>
      </vt:variant>
      <vt:variant>
        <vt:lpstr>Tema</vt:lpstr>
      </vt:variant>
      <vt:variant>
        <vt:i4>2</vt:i4>
      </vt:variant>
      <vt:variant>
        <vt:lpstr>Títulos de diapositiva</vt:lpstr>
      </vt:variant>
      <vt:variant>
        <vt:i4>19</vt:i4>
      </vt:variant>
    </vt:vector>
  </HeadingPairs>
  <TitlesOfParts>
    <vt:vector size="28" baseType="lpstr">
      <vt:lpstr>ＭＳ Ｐゴシック</vt:lpstr>
      <vt:lpstr>ＭＳ Ｐゴシック</vt:lpstr>
      <vt:lpstr>Arial</vt:lpstr>
      <vt:lpstr>Calibri</vt:lpstr>
      <vt:lpstr>Georgia</vt:lpstr>
      <vt:lpstr>Verdana</vt:lpstr>
      <vt:lpstr>Wingdings</vt:lpstr>
      <vt:lpstr>Tema de Office</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familiar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familiar</dc:creator>
  <cp:lastModifiedBy>José David Zafra</cp:lastModifiedBy>
  <cp:revision>86</cp:revision>
  <dcterms:created xsi:type="dcterms:W3CDTF">2004-10-05T14:20:46Z</dcterms:created>
  <dcterms:modified xsi:type="dcterms:W3CDTF">2015-08-11T16:54:42Z</dcterms:modified>
</cp:coreProperties>
</file>