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5" r:id="rId3"/>
    <p:sldId id="259" r:id="rId4"/>
    <p:sldId id="256" r:id="rId5"/>
    <p:sldId id="260" r:id="rId6"/>
    <p:sldId id="257" r:id="rId7"/>
    <p:sldId id="261" r:id="rId8"/>
    <p:sldId id="262" r:id="rId9"/>
    <p:sldId id="264" r:id="rId10"/>
    <p:sldId id="258" r:id="rId1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66FF"/>
    <a:srgbClr val="FF0000"/>
    <a:srgbClr val="33CC33"/>
    <a:srgbClr val="FFFF99"/>
    <a:srgbClr val="000099"/>
    <a:srgbClr val="9900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B4C3A9-D749-4F87-B58D-809AD4F0C7CF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970084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215F65-23C9-49A6-9721-7A8B2EA1305F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513822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26D7F7-6F9A-4C39-8B0B-93DBE249C7D9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488388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998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580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3585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185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4660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8397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2106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657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30BD66-1BF1-4B36-9BC8-623A80790F76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6367052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6059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8002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99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6286E3-5F55-47EC-852D-709E91E6C453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480236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1744B8-0545-40B4-8624-9E38CEF4A127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165261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2B3820-E351-42F4-BB19-056C238B0073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933048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84A43E-64DE-4F64-BA4A-386A0CCF7001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335846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1C912C-234A-4111-A2D7-24F02B0C67D0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052259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D550CA-DC74-411C-BA42-227BDB260991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880245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8A8168-B459-4B2E-B0B2-ACF8CEAF2A27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69565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texto del patrón</a:t>
            </a:r>
          </a:p>
          <a:p>
            <a:pPr lvl="1"/>
            <a:r>
              <a:rPr lang="es-ES" altLang="en-US" smtClean="0"/>
              <a:t>Segundo nivel</a:t>
            </a:r>
          </a:p>
          <a:p>
            <a:pPr lvl="2"/>
            <a:r>
              <a:rPr lang="es-ES" altLang="en-US" smtClean="0"/>
              <a:t>Tercer nivel</a:t>
            </a:r>
          </a:p>
          <a:p>
            <a:pPr lvl="3"/>
            <a:r>
              <a:rPr lang="es-ES" altLang="en-US" smtClean="0"/>
              <a:t>Cuarto nivel</a:t>
            </a:r>
          </a:p>
          <a:p>
            <a:pPr lvl="4"/>
            <a:r>
              <a:rPr lang="es-ES" altLang="en-U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0E999DC-1513-428E-BC19-2C9FCA0D5C89}" type="slidenum">
              <a:rPr lang="es-ES" altLang="en-US"/>
              <a:pPr/>
              <a:t>‹Nº›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 panose="020B0600070205080204" pitchFamily="34" charset="-128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11/08/2015</a:t>
            </a:fld>
            <a:endParaRPr lang="es-CO">
              <a:solidFill>
                <a:prstClr val="black">
                  <a:tint val="75000"/>
                </a:prstClr>
              </a:solidFill>
              <a:latin typeface="Calibri"/>
              <a:ea typeface="ＭＳ Ｐゴシック" panose="020B0600070205080204" pitchFamily="34" charset="-128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>
                  <a:tint val="75000"/>
                </a:prstClr>
              </a:solidFill>
              <a:latin typeface="Calibri"/>
              <a:ea typeface="ＭＳ Ｐゴシック" panose="020B0600070205080204" pitchFamily="34" charset="-128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 panose="020B0600070205080204" pitchFamily="34" charset="-128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>
                  <a:tint val="75000"/>
                </a:prstClr>
              </a:solidFill>
              <a:latin typeface="Calibri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11785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6000" t="1000" r="-1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3"/>
          <p:cNvSpPr>
            <a:spLocks noGrp="1"/>
          </p:cNvSpPr>
          <p:nvPr>
            <p:ph type="title"/>
          </p:nvPr>
        </p:nvSpPr>
        <p:spPr>
          <a:xfrm>
            <a:off x="1763713" y="404813"/>
            <a:ext cx="6696075" cy="801687"/>
          </a:xfrm>
        </p:spPr>
        <p:txBody>
          <a:bodyPr>
            <a:noAutofit/>
          </a:bodyPr>
          <a:lstStyle/>
          <a:p>
            <a:pPr algn="r"/>
            <a:r>
              <a:rPr lang="es-ES" altLang="es-US" sz="2000" b="1" i="1" dirty="0" smtClean="0">
                <a:solidFill>
                  <a:srgbClr val="161616"/>
                </a:solidFill>
                <a:latin typeface="Georgia" panose="02040502050405020303" pitchFamily="18" charset="0"/>
              </a:rPr>
              <a:t>Argumentación</a:t>
            </a:r>
            <a:br>
              <a:rPr lang="es-ES" altLang="es-US" sz="2000" b="1" i="1" dirty="0" smtClean="0">
                <a:solidFill>
                  <a:srgbClr val="161616"/>
                </a:solidFill>
                <a:latin typeface="Georgia" panose="02040502050405020303" pitchFamily="18" charset="0"/>
              </a:rPr>
            </a:br>
            <a:r>
              <a:rPr lang="x-none" sz="1500" b="1" i="1" dirty="0">
                <a:solidFill>
                  <a:prstClr val="black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[Interpretando a Toulmin (1958)]</a:t>
            </a:r>
            <a:br>
              <a:rPr lang="x-none" sz="1500" b="1" i="1" dirty="0">
                <a:solidFill>
                  <a:prstClr val="black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altLang="es-US" sz="1400" b="0" dirty="0" smtClean="0">
                <a:solidFill>
                  <a:srgbClr val="16161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Tito Oviedo</a:t>
            </a:r>
            <a:r>
              <a:rPr lang="es-ES" altLang="es-US" sz="800" b="0" dirty="0" smtClean="0">
                <a:solidFill>
                  <a:srgbClr val="16161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</a:t>
            </a:r>
            <a:r>
              <a:rPr lang="es-ES" altLang="es-US" sz="2000" b="0" dirty="0" smtClean="0">
                <a:solidFill>
                  <a:srgbClr val="161616"/>
                </a:solidFill>
                <a:effectLst/>
                <a:latin typeface="+mn-lt"/>
              </a:rPr>
              <a:t/>
            </a:r>
            <a:br>
              <a:rPr lang="es-ES" altLang="es-US" sz="2000" b="0" dirty="0" smtClean="0">
                <a:solidFill>
                  <a:srgbClr val="161616"/>
                </a:solidFill>
                <a:effectLst/>
                <a:latin typeface="+mn-lt"/>
              </a:rPr>
            </a:br>
            <a:endParaRPr lang="es-ES" altLang="es-US" sz="2000" b="0" dirty="0" smtClean="0">
              <a:solidFill>
                <a:srgbClr val="161616"/>
              </a:solidFill>
              <a:effectLst/>
              <a:latin typeface="+mn-lt"/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142608" y="1484784"/>
            <a:ext cx="1621106" cy="4608041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ES" altLang="es-US" sz="1500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Palabras Clave</a:t>
            </a:r>
          </a:p>
          <a:p>
            <a:pPr marL="0" indent="0" algn="just">
              <a:buNone/>
            </a:pPr>
            <a:r>
              <a:rPr lang="x-none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Argumentación</a:t>
            </a:r>
          </a:p>
          <a:p>
            <a:pPr marL="0" indent="0" algn="just">
              <a:buNone/>
            </a:pPr>
            <a:r>
              <a:rPr lang="x-none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Datos</a:t>
            </a:r>
          </a:p>
          <a:p>
            <a:pPr marL="0" indent="0" algn="just">
              <a:buNone/>
            </a:pPr>
            <a:r>
              <a:rPr lang="x-none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Afirmación</a:t>
            </a:r>
          </a:p>
          <a:p>
            <a:pPr marL="0" indent="0" algn="just">
              <a:buNone/>
            </a:pPr>
            <a:r>
              <a:rPr lang="x-none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Garante</a:t>
            </a:r>
          </a:p>
          <a:p>
            <a:pPr marL="0" indent="0" algn="just">
              <a:buNone/>
            </a:pPr>
            <a:r>
              <a:rPr lang="x-none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Respaldo</a:t>
            </a:r>
          </a:p>
          <a:p>
            <a:pPr marL="0" indent="0" algn="just">
              <a:buNone/>
            </a:pPr>
            <a:r>
              <a:rPr lang="x-none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Reserva</a:t>
            </a:r>
          </a:p>
          <a:p>
            <a:pPr marL="0" indent="0" algn="just">
              <a:buNone/>
            </a:pPr>
            <a:r>
              <a:rPr lang="x-none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Validez y fortaleza de los argumentos</a:t>
            </a:r>
          </a:p>
          <a:p>
            <a:pPr marL="0" indent="0" algn="just">
              <a:buNone/>
            </a:pPr>
            <a:r>
              <a:rPr lang="x-none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Evaluación de argumentos</a:t>
            </a:r>
            <a:endParaRPr lang="es-ES_tradnl" sz="1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r>
              <a:rPr lang="es-ES_tradnl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Teoría</a:t>
            </a:r>
          </a:p>
          <a:p>
            <a:pPr marL="0" indent="0" algn="just">
              <a:buNone/>
            </a:pPr>
            <a:r>
              <a:rPr lang="es-ES_tradnl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Lectura</a:t>
            </a:r>
          </a:p>
          <a:p>
            <a:pPr marL="0" indent="0" algn="just">
              <a:buNone/>
            </a:pPr>
            <a:r>
              <a:rPr lang="es-ES_tradnl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Escritura</a:t>
            </a:r>
            <a:endParaRPr lang="x-none" sz="1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>
              <a:buClrTx/>
            </a:pPr>
            <a:endParaRPr lang="es-ES" altLang="es-US" sz="1000" dirty="0" smtClean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es-ES" altLang="es-US" sz="1000" dirty="0" smtClean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Marcador de texto 5"/>
          <p:cNvSpPr txBox="1">
            <a:spLocks/>
          </p:cNvSpPr>
          <p:nvPr/>
        </p:nvSpPr>
        <p:spPr>
          <a:xfrm>
            <a:off x="2051720" y="2996952"/>
            <a:ext cx="6552729" cy="23042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None/>
            </a:pPr>
            <a:r>
              <a:rPr lang="es-ES" sz="2000" b="1" i="1" dirty="0" smtClean="0">
                <a:solidFill>
                  <a:prstClr val="black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Descripción</a:t>
            </a:r>
          </a:p>
          <a:p>
            <a:pPr marL="0" indent="0" algn="just" fontAlgn="auto">
              <a:spcAft>
                <a:spcPts val="0"/>
              </a:spcAft>
              <a:buNone/>
            </a:pPr>
            <a:r>
              <a:rPr lang="es-ES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objetivo </a:t>
            </a:r>
            <a:r>
              <a:rPr lang="x-none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es-ES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este documento es</a:t>
            </a:r>
            <a:r>
              <a:rPr lang="x-none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explicar los elementos que debe tener en cuenta el estudiante para lograr una argumentación válida y fuerte</a:t>
            </a:r>
            <a:r>
              <a:rPr lang="es-ES_tradn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utilizando el Modelo argumentativo de </a:t>
            </a:r>
            <a:r>
              <a:rPr lang="es-ES_tradnl" sz="14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Toulmin</a:t>
            </a:r>
            <a:r>
              <a:rPr lang="x-none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es-ES_tradn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Explica el concepto de visón de mundo (desde las prácticas empírica, cultural/interactiva y teórica).  Finalmente ofrece una guía para para evaluar la validez y la fuerza de los argumentos propios y ajenos</a:t>
            </a:r>
            <a:endParaRPr lang="es-ES" altLang="es-US" sz="1400" dirty="0" smtClean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971600" y="6237312"/>
            <a:ext cx="7632848" cy="504801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This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work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is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licensed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under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the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Creative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Commons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Attribution-NonCommercial-NoDerivatives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4.0 International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License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. To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view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a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copy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of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this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license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,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visit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http://creativecommons.org/licenses/by-nc-nd/4.0/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or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send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a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letter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to Creative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Commons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, PO Box 1866, Mountain View, CA 94042, USA.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883750" y="126264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eaLnBrk="1" hangingPunct="1"/>
            <a:r>
              <a:rPr lang="es-MX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Editor </a:t>
            </a:r>
            <a:r>
              <a:rPr lang="es-ES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r" eaLnBrk="1" hangingPunct="1"/>
            <a:r>
              <a:rPr lang="es-ES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James Rodríguez Calle</a:t>
            </a:r>
            <a:r>
              <a:rPr lang="es-ES" altLang="es-US" sz="8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  <a:p>
            <a:pPr algn="r" eaLnBrk="1" hangingPunct="1"/>
            <a:r>
              <a:rPr lang="es-ES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Fecha de publicación</a:t>
            </a:r>
          </a:p>
          <a:p>
            <a:pPr algn="r" eaLnBrk="1" hangingPunct="1"/>
            <a:r>
              <a:rPr lang="es-ES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Junio de 2015</a:t>
            </a:r>
            <a:endParaRPr lang="es-ES" altLang="es-US" sz="1200" b="0" i="1" dirty="0">
              <a:solidFill>
                <a:srgbClr val="16161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006975" y="5692715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</a:rPr>
              <a:t>1Tito Nelson Oviedo A.: Universidad </a:t>
            </a:r>
            <a:r>
              <a:rPr lang="es-US" sz="1000" dirty="0" err="1" smtClean="0">
                <a:solidFill>
                  <a:schemeClr val="accent4">
                    <a:lumMod val="10000"/>
                  </a:schemeClr>
                </a:solidFill>
              </a:rPr>
              <a:t>Icesi</a:t>
            </a:r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</a:rPr>
              <a:t>, Cali.  toviedo@icesi.edu.co</a:t>
            </a:r>
          </a:p>
          <a:p>
            <a:pPr algn="r"/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</a:rPr>
              <a:t>2James Rodríguez: Universidad </a:t>
            </a:r>
            <a:r>
              <a:rPr lang="es-US" sz="1000" dirty="0" err="1" smtClean="0">
                <a:solidFill>
                  <a:schemeClr val="accent4">
                    <a:lumMod val="10000"/>
                  </a:schemeClr>
                </a:solidFill>
              </a:rPr>
              <a:t>Icesi</a:t>
            </a:r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</a:rPr>
              <a:t>, Cali.  jamesroca@gmail.com</a:t>
            </a:r>
            <a:endParaRPr lang="es-US" sz="1000" dirty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7" y="4608974"/>
            <a:ext cx="1140746" cy="40420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51" y="4149080"/>
            <a:ext cx="855666" cy="478364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107504" y="5031467"/>
            <a:ext cx="136815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Dependencia </a:t>
            </a:r>
          </a:p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académica:</a:t>
            </a:r>
          </a:p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Escuela de Ciencias </a:t>
            </a:r>
          </a:p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la Educación</a:t>
            </a:r>
          </a:p>
          <a:p>
            <a:endParaRPr lang="es-US" sz="900" dirty="0">
              <a:solidFill>
                <a:schemeClr val="accent4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s-US" sz="900" dirty="0" smtClean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Departamento de lenguaje</a:t>
            </a:r>
            <a:endParaRPr lang="es-US" sz="900" dirty="0">
              <a:solidFill>
                <a:schemeClr val="accent4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163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979613" y="1557338"/>
            <a:ext cx="53101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MX" altLang="en-US" sz="6000">
                <a:solidFill>
                  <a:srgbClr val="0033CC"/>
                </a:solidFill>
              </a:rPr>
              <a:t>Argumentación</a:t>
            </a:r>
            <a:endParaRPr lang="es-ES" altLang="en-US" sz="6000">
              <a:solidFill>
                <a:srgbClr val="0033CC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700338" y="4868863"/>
            <a:ext cx="41322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3200">
                <a:solidFill>
                  <a:srgbClr val="CC0000"/>
                </a:solidFill>
              </a:rPr>
              <a:t>Tito Nelson Oviedo A.</a:t>
            </a:r>
            <a:endParaRPr lang="es-ES" altLang="en-US" sz="3200">
              <a:solidFill>
                <a:srgbClr val="CC0000"/>
              </a:solidFill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835150" y="3284538"/>
            <a:ext cx="57737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MX" altLang="en-US" sz="3200"/>
              <a:t>Interpretando a Toulmin (1958)</a:t>
            </a:r>
            <a:endParaRPr lang="es-ES" alt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  <p:bldP spid="51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2916238" y="404813"/>
            <a:ext cx="3600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MX" altLang="en-US" sz="2800" b="1">
                <a:solidFill>
                  <a:srgbClr val="0033CC"/>
                </a:solidFill>
              </a:rPr>
              <a:t>ARGUMENTACIÓN</a:t>
            </a:r>
            <a:endParaRPr lang="es-ES" altLang="en-US" sz="2800" b="1">
              <a:solidFill>
                <a:srgbClr val="0033CC"/>
              </a:solidFill>
            </a:endParaRP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1619250" y="981075"/>
            <a:ext cx="6265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n-US" sz="1800" b="1">
                <a:solidFill>
                  <a:srgbClr val="CC0000"/>
                </a:solidFill>
              </a:rPr>
              <a:t>TOULMIN, Stephen (1958). </a:t>
            </a:r>
            <a:r>
              <a:rPr lang="en-US" altLang="en-US" sz="1800" b="1" i="1">
                <a:solidFill>
                  <a:srgbClr val="CC0000"/>
                </a:solidFill>
              </a:rPr>
              <a:t>The</a:t>
            </a:r>
            <a:r>
              <a:rPr lang="es-MX" altLang="en-US" sz="1800" b="1" i="1">
                <a:solidFill>
                  <a:srgbClr val="CC0000"/>
                </a:solidFill>
              </a:rPr>
              <a:t> Uses of </a:t>
            </a:r>
            <a:r>
              <a:rPr lang="en-US" altLang="en-US" sz="1800" b="1" i="1">
                <a:solidFill>
                  <a:srgbClr val="CC0000"/>
                </a:solidFill>
              </a:rPr>
              <a:t>Argument</a:t>
            </a:r>
            <a:r>
              <a:rPr lang="es-MX" altLang="en-US" sz="1800">
                <a:solidFill>
                  <a:srgbClr val="CC0000"/>
                </a:solidFill>
              </a:rPr>
              <a:t> . </a:t>
            </a:r>
            <a:r>
              <a:rPr lang="es-MX" altLang="en-US" sz="1800" b="1">
                <a:solidFill>
                  <a:srgbClr val="CC0000"/>
                </a:solidFill>
              </a:rPr>
              <a:t>Cambridge University Press</a:t>
            </a:r>
            <a:endParaRPr lang="es-ES" altLang="en-US" sz="1800" b="1">
              <a:solidFill>
                <a:srgbClr val="CC0000"/>
              </a:solidFill>
            </a:endParaRP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1403350" y="2060575"/>
            <a:ext cx="1079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n-US">
                <a:solidFill>
                  <a:srgbClr val="A50021"/>
                </a:solidFill>
              </a:rPr>
              <a:t>Datos</a:t>
            </a:r>
            <a:endParaRPr lang="es-ES" altLang="en-US">
              <a:solidFill>
                <a:srgbClr val="A50021"/>
              </a:solidFill>
            </a:endParaRP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6588125" y="1844675"/>
            <a:ext cx="1728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n-US">
                <a:solidFill>
                  <a:srgbClr val="A50021"/>
                </a:solidFill>
              </a:rPr>
              <a:t>Afirmación</a:t>
            </a:r>
            <a:endParaRPr lang="es-ES" altLang="en-US">
              <a:solidFill>
                <a:srgbClr val="A50021"/>
              </a:solidFill>
            </a:endParaRP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6659563" y="2205038"/>
            <a:ext cx="1728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u="sng"/>
              <a:t>entonces</a:t>
            </a:r>
            <a:endParaRPr lang="es-ES" altLang="en-US" u="sng"/>
          </a:p>
        </p:txBody>
      </p:sp>
      <p:sp>
        <p:nvSpPr>
          <p:cNvPr id="2063" name="Text Box 15"/>
          <p:cNvSpPr txBox="1">
            <a:spLocks noChangeArrowheads="1"/>
          </p:cNvSpPr>
          <p:nvPr/>
        </p:nvSpPr>
        <p:spPr bwMode="auto">
          <a:xfrm>
            <a:off x="3059113" y="3500438"/>
            <a:ext cx="2447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n-US">
                <a:solidFill>
                  <a:srgbClr val="A50021"/>
                </a:solidFill>
              </a:rPr>
              <a:t>Garante</a:t>
            </a:r>
            <a:endParaRPr lang="es-ES" altLang="en-US">
              <a:solidFill>
                <a:srgbClr val="A50021"/>
              </a:solidFill>
            </a:endParaRPr>
          </a:p>
        </p:txBody>
      </p: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3132138" y="3860800"/>
            <a:ext cx="23034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n-US" u="sng"/>
              <a:t>puesto que</a:t>
            </a:r>
            <a:r>
              <a:rPr lang="es-MX" altLang="en-US" sz="1800"/>
              <a:t> </a:t>
            </a:r>
            <a:endParaRPr lang="es-ES" altLang="en-US" sz="1800"/>
          </a:p>
        </p:txBody>
      </p:sp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3276600" y="4724400"/>
            <a:ext cx="2016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>
                <a:solidFill>
                  <a:srgbClr val="A50021"/>
                </a:solidFill>
              </a:rPr>
              <a:t>Respaldo</a:t>
            </a:r>
            <a:endParaRPr lang="es-ES" altLang="en-US">
              <a:solidFill>
                <a:srgbClr val="A50021"/>
              </a:solidFill>
            </a:endParaRPr>
          </a:p>
        </p:txBody>
      </p:sp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3779838" y="5157788"/>
            <a:ext cx="1135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MX" altLang="en-US" u="sng"/>
              <a:t>porque</a:t>
            </a:r>
            <a:endParaRPr lang="es-ES" altLang="en-US" u="sng"/>
          </a:p>
        </p:txBody>
      </p:sp>
      <p:cxnSp>
        <p:nvCxnSpPr>
          <p:cNvPr id="2068" name="AutoShape 20"/>
          <p:cNvCxnSpPr>
            <a:cxnSpLocks noChangeShapeType="1"/>
            <a:stCxn id="2058" idx="3"/>
          </p:cNvCxnSpPr>
          <p:nvPr/>
        </p:nvCxnSpPr>
        <p:spPr bwMode="auto">
          <a:xfrm>
            <a:off x="2482850" y="2289175"/>
            <a:ext cx="3816350" cy="317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069" name="AutoShape 21"/>
          <p:cNvCxnSpPr>
            <a:cxnSpLocks noChangeShapeType="1"/>
            <a:stCxn id="2063" idx="0"/>
          </p:cNvCxnSpPr>
          <p:nvPr/>
        </p:nvCxnSpPr>
        <p:spPr bwMode="auto">
          <a:xfrm flipV="1">
            <a:off x="4283075" y="2349500"/>
            <a:ext cx="0" cy="11509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349" name="AutoShape 22"/>
          <p:cNvCxnSpPr>
            <a:cxnSpLocks noChangeShapeType="1"/>
            <a:stCxn id="2066" idx="0"/>
            <a:endCxn id="2066" idx="0"/>
          </p:cNvCxnSpPr>
          <p:nvPr/>
        </p:nvCxnSpPr>
        <p:spPr bwMode="auto">
          <a:xfrm>
            <a:off x="4284663" y="47244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072" name="AutoShape 24"/>
          <p:cNvCxnSpPr>
            <a:cxnSpLocks noChangeShapeType="1"/>
            <a:stCxn id="2066" idx="0"/>
            <a:endCxn id="2065" idx="2"/>
          </p:cNvCxnSpPr>
          <p:nvPr/>
        </p:nvCxnSpPr>
        <p:spPr bwMode="auto">
          <a:xfrm flipV="1">
            <a:off x="4284663" y="4318000"/>
            <a:ext cx="0" cy="406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/>
      <p:bldP spid="2056" grpId="0"/>
      <p:bldP spid="2058" grpId="0"/>
      <p:bldP spid="2059" grpId="0"/>
      <p:bldP spid="206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79475" y="495300"/>
            <a:ext cx="2405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MX" altLang="en-US">
                <a:solidFill>
                  <a:srgbClr val="CC0000"/>
                </a:solidFill>
              </a:rPr>
              <a:t>[T. N. Oviedo A.]</a:t>
            </a:r>
            <a:endParaRPr lang="es-ES" altLang="en-US">
              <a:solidFill>
                <a:srgbClr val="CC0000"/>
              </a:solidFill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539750" y="1412875"/>
            <a:ext cx="83534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3200">
                <a:solidFill>
                  <a:schemeClr val="accent2"/>
                </a:solidFill>
              </a:rPr>
              <a:t>Ante una </a:t>
            </a:r>
            <a:r>
              <a:rPr lang="es-MX" altLang="en-US" sz="3200" b="1">
                <a:solidFill>
                  <a:srgbClr val="006600"/>
                </a:solidFill>
              </a:rPr>
              <a:t>situación</a:t>
            </a:r>
            <a:r>
              <a:rPr lang="es-MX" altLang="en-US" sz="3200">
                <a:solidFill>
                  <a:schemeClr val="accent2"/>
                </a:solidFill>
              </a:rPr>
              <a:t>, el sujeto de significación </a:t>
            </a:r>
            <a:r>
              <a:rPr lang="es-MX" altLang="en-US" sz="3200" b="1">
                <a:solidFill>
                  <a:srgbClr val="A50021"/>
                </a:solidFill>
              </a:rPr>
              <a:t>afirma</a:t>
            </a:r>
            <a:r>
              <a:rPr lang="es-MX" altLang="en-US" sz="3200">
                <a:solidFill>
                  <a:schemeClr val="accent2"/>
                </a:solidFill>
              </a:rPr>
              <a:t> su punto de  vista u opinión.</a:t>
            </a:r>
            <a:endParaRPr lang="es-ES" altLang="en-US" sz="3200">
              <a:solidFill>
                <a:schemeClr val="accent2"/>
              </a:solidFill>
            </a:endParaRP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323850" y="2987675"/>
            <a:ext cx="84963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3200">
                <a:solidFill>
                  <a:schemeClr val="accent2"/>
                </a:solidFill>
              </a:rPr>
              <a:t>Su aserción se sustenta en un </a:t>
            </a:r>
            <a:r>
              <a:rPr lang="es-MX" altLang="en-US" sz="3200" b="1">
                <a:solidFill>
                  <a:srgbClr val="A50021"/>
                </a:solidFill>
              </a:rPr>
              <a:t>garante</a:t>
            </a:r>
            <a:r>
              <a:rPr lang="es-MX" altLang="en-US" sz="3200">
                <a:solidFill>
                  <a:schemeClr val="accent2"/>
                </a:solidFill>
              </a:rPr>
              <a:t>: </a:t>
            </a:r>
          </a:p>
          <a:p>
            <a:pPr algn="ctr" eaLnBrk="1" hangingPunct="1"/>
            <a:r>
              <a:rPr lang="es-MX" altLang="en-US" sz="3200">
                <a:solidFill>
                  <a:schemeClr val="accent2"/>
                </a:solidFill>
              </a:rPr>
              <a:t>un aspecto de su </a:t>
            </a:r>
            <a:r>
              <a:rPr lang="es-MX" altLang="es-ES" sz="3200" b="1">
                <a:solidFill>
                  <a:srgbClr val="9900CC"/>
                </a:solidFill>
              </a:rPr>
              <a:t>“</a:t>
            </a:r>
            <a:r>
              <a:rPr lang="es-MX" altLang="en-US" sz="3200" b="1">
                <a:solidFill>
                  <a:srgbClr val="9900CC"/>
                </a:solidFill>
              </a:rPr>
              <a:t>visión del mundo</a:t>
            </a:r>
            <a:r>
              <a:rPr lang="es-MX" altLang="es-ES" sz="3200" b="1">
                <a:solidFill>
                  <a:srgbClr val="9900CC"/>
                </a:solidFill>
              </a:rPr>
              <a:t>”</a:t>
            </a:r>
            <a:r>
              <a:rPr lang="es-MX" altLang="ja-JP" sz="3200" b="1">
                <a:solidFill>
                  <a:srgbClr val="0066FF"/>
                </a:solidFill>
              </a:rPr>
              <a:t>.</a:t>
            </a:r>
            <a:endParaRPr lang="es-ES" altLang="en-US" sz="3200" b="1">
              <a:solidFill>
                <a:srgbClr val="9900CC"/>
              </a:solidFill>
            </a:endParaRP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1031875" y="4724400"/>
            <a:ext cx="731043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3200">
                <a:solidFill>
                  <a:schemeClr val="accent2"/>
                </a:solidFill>
              </a:rPr>
              <a:t>Su visión del mundo tiene un </a:t>
            </a:r>
            <a:r>
              <a:rPr lang="es-MX" altLang="en-US" sz="3200" b="1">
                <a:solidFill>
                  <a:srgbClr val="A50021"/>
                </a:solidFill>
              </a:rPr>
              <a:t>respaldo</a:t>
            </a:r>
            <a:r>
              <a:rPr lang="es-MX" altLang="en-US" sz="3200">
                <a:solidFill>
                  <a:schemeClr val="accent2"/>
                </a:solidFill>
              </a:rPr>
              <a:t>:</a:t>
            </a:r>
          </a:p>
          <a:p>
            <a:pPr algn="ctr" eaLnBrk="1" hangingPunct="1"/>
            <a:r>
              <a:rPr lang="es-MX" altLang="en-US" sz="3200">
                <a:solidFill>
                  <a:schemeClr val="accent2"/>
                </a:solidFill>
              </a:rPr>
              <a:t>toda su </a:t>
            </a:r>
            <a:r>
              <a:rPr lang="es-MX" altLang="en-US" sz="3200" b="1">
                <a:solidFill>
                  <a:srgbClr val="9900CC"/>
                </a:solidFill>
              </a:rPr>
              <a:t>experiencia cognitiva</a:t>
            </a:r>
            <a:r>
              <a:rPr lang="es-MX" altLang="en-US" sz="3200"/>
              <a:t>.</a:t>
            </a:r>
            <a:endParaRPr lang="es-ES" alt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592138" y="496888"/>
            <a:ext cx="819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MX" altLang="en-US" sz="1800" b="1">
                <a:solidFill>
                  <a:srgbClr val="000099"/>
                </a:solidFill>
              </a:rPr>
              <a:t>Datos</a:t>
            </a:r>
            <a:endParaRPr lang="es-ES" altLang="en-US" sz="1800" b="1">
              <a:solidFill>
                <a:srgbClr val="000099"/>
              </a:solidFill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250825" y="908050"/>
            <a:ext cx="4249738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MX" altLang="en-US" sz="1800">
                <a:solidFill>
                  <a:srgbClr val="000099"/>
                </a:solidFill>
              </a:rPr>
              <a:t>Durante  las semanas de mayor sequía del verano, se pueden gastar hasta 250.000 galones de agua en la lavada de carros. Esto disminuye el 20% del agua de las represas, precisamente en una estación en la que se requiere mucha agua para el consumo humano.</a:t>
            </a:r>
            <a:r>
              <a:rPr lang="es-MX" altLang="en-US" sz="1800"/>
              <a:t> </a:t>
            </a:r>
            <a:endParaRPr lang="es-ES" altLang="en-US" sz="180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6732588" y="476250"/>
            <a:ext cx="15128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n-US" sz="1800" b="1">
                <a:solidFill>
                  <a:srgbClr val="660066"/>
                </a:solidFill>
              </a:rPr>
              <a:t>Afirmación</a:t>
            </a:r>
            <a:endParaRPr lang="es-ES" altLang="en-US" sz="1800" b="1">
              <a:solidFill>
                <a:srgbClr val="660066"/>
              </a:solidFill>
            </a:endParaRP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6784975" y="712788"/>
            <a:ext cx="1187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MX" altLang="en-US" sz="1800" b="1" u="sng"/>
              <a:t>entonces</a:t>
            </a:r>
            <a:endParaRPr lang="es-ES" altLang="en-US" sz="1800" b="1" u="sng"/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5487988" y="1144588"/>
            <a:ext cx="348615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MX" altLang="en-US" sz="1800">
                <a:solidFill>
                  <a:srgbClr val="660066"/>
                </a:solidFill>
              </a:rPr>
              <a:t>Los propietarios de vehículos</a:t>
            </a:r>
          </a:p>
          <a:p>
            <a:pPr eaLnBrk="1" hangingPunct="1"/>
            <a:r>
              <a:rPr lang="es-MX" altLang="en-US" sz="1800">
                <a:solidFill>
                  <a:srgbClr val="660066"/>
                </a:solidFill>
              </a:rPr>
              <a:t>deben restringir la lavada de sus</a:t>
            </a:r>
          </a:p>
          <a:p>
            <a:pPr eaLnBrk="1" hangingPunct="1"/>
            <a:r>
              <a:rPr lang="es-MX" altLang="en-US" sz="1800">
                <a:solidFill>
                  <a:srgbClr val="660066"/>
                </a:solidFill>
              </a:rPr>
              <a:t>carros en los sectores del país</a:t>
            </a:r>
          </a:p>
          <a:p>
            <a:pPr eaLnBrk="1" hangingPunct="1"/>
            <a:r>
              <a:rPr lang="es-MX" altLang="en-US" sz="1800">
                <a:solidFill>
                  <a:srgbClr val="660066"/>
                </a:solidFill>
              </a:rPr>
              <a:t>donde hay escasez de agua</a:t>
            </a:r>
          </a:p>
          <a:p>
            <a:pPr eaLnBrk="1" hangingPunct="1"/>
            <a:r>
              <a:rPr lang="es-MX" altLang="en-US" sz="1800">
                <a:solidFill>
                  <a:srgbClr val="660066"/>
                </a:solidFill>
              </a:rPr>
              <a:t>(</a:t>
            </a:r>
            <a:r>
              <a:rPr lang="es-MX" altLang="en-US" sz="1800" i="1">
                <a:solidFill>
                  <a:srgbClr val="660066"/>
                </a:solidFill>
              </a:rPr>
              <a:t>restricción</a:t>
            </a:r>
            <a:r>
              <a:rPr lang="es-MX" altLang="en-US" sz="1800">
                <a:solidFill>
                  <a:srgbClr val="660066"/>
                </a:solidFill>
              </a:rPr>
              <a:t>).</a:t>
            </a:r>
            <a:endParaRPr lang="es-ES" altLang="en-US" sz="1800">
              <a:solidFill>
                <a:srgbClr val="660066"/>
              </a:solidFill>
            </a:endParaRP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4284663" y="2852738"/>
            <a:ext cx="13668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n-US" sz="1800" b="1">
                <a:solidFill>
                  <a:srgbClr val="FF0000"/>
                </a:solidFill>
              </a:rPr>
              <a:t>Garante</a:t>
            </a:r>
            <a:endParaRPr lang="es-ES" altLang="en-US" sz="1800" b="1">
              <a:solidFill>
                <a:srgbClr val="FF0000"/>
              </a:solidFill>
            </a:endParaRP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4356100" y="3141663"/>
            <a:ext cx="1403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MX" altLang="en-US" sz="1800" b="1" u="sng"/>
              <a:t>puesto que</a:t>
            </a:r>
            <a:endParaRPr lang="es-ES" altLang="en-US" sz="1800" b="1" u="sng"/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1281113" y="3500438"/>
            <a:ext cx="7397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800" b="1">
                <a:solidFill>
                  <a:srgbClr val="FF0000"/>
                </a:solidFill>
              </a:rPr>
              <a:t>El agua es esencial para la vida, y la gente no debe desperdiciarla.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4211638" y="4797425"/>
            <a:ext cx="15128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800" b="1">
                <a:solidFill>
                  <a:srgbClr val="006600"/>
                </a:solidFill>
              </a:rPr>
              <a:t>Respaldo</a:t>
            </a:r>
            <a:endParaRPr lang="es-ES" altLang="en-US" sz="1800" b="1">
              <a:solidFill>
                <a:srgbClr val="006600"/>
              </a:solidFill>
            </a:endParaRP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4500563" y="5157788"/>
            <a:ext cx="958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MX" altLang="en-US" sz="1800" b="1" u="sng"/>
              <a:t>porque</a:t>
            </a:r>
            <a:endParaRPr lang="es-ES" altLang="en-US" sz="1800" b="1" u="sng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773113" y="5589588"/>
            <a:ext cx="7677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800" b="1">
                <a:solidFill>
                  <a:srgbClr val="006600"/>
                </a:solidFill>
              </a:rPr>
              <a:t>La escasez de agua causa inconvenientes, pone en peligro la salud </a:t>
            </a:r>
          </a:p>
          <a:p>
            <a:pPr algn="ctr" eaLnBrk="1" hangingPunct="1"/>
            <a:r>
              <a:rPr lang="es-MX" altLang="en-US" sz="1800" b="1">
                <a:solidFill>
                  <a:srgbClr val="006600"/>
                </a:solidFill>
              </a:rPr>
              <a:t>de los seres vivos, afecta la economía general y familiar</a:t>
            </a:r>
            <a:r>
              <a:rPr lang="es-MX" altLang="en-US" sz="1800" b="1">
                <a:solidFill>
                  <a:srgbClr val="339966"/>
                </a:solidFill>
              </a:rPr>
              <a:t>…</a:t>
            </a:r>
            <a:endParaRPr lang="es-ES" altLang="en-US" sz="1800" b="1">
              <a:solidFill>
                <a:srgbClr val="339966"/>
              </a:solidFill>
            </a:endParaRPr>
          </a:p>
        </p:txBody>
      </p:sp>
      <p:cxnSp>
        <p:nvCxnSpPr>
          <p:cNvPr id="3087" name="AutoShape 15"/>
          <p:cNvCxnSpPr>
            <a:cxnSpLocks noChangeShapeType="1"/>
          </p:cNvCxnSpPr>
          <p:nvPr/>
        </p:nvCxnSpPr>
        <p:spPr bwMode="auto">
          <a:xfrm flipV="1">
            <a:off x="1403350" y="692150"/>
            <a:ext cx="5321300" cy="206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3088" name="AutoShape 16"/>
          <p:cNvCxnSpPr>
            <a:cxnSpLocks noChangeShapeType="1"/>
            <a:stCxn id="3081" idx="0"/>
          </p:cNvCxnSpPr>
          <p:nvPr/>
        </p:nvCxnSpPr>
        <p:spPr bwMode="auto">
          <a:xfrm flipH="1" flipV="1">
            <a:off x="4932363" y="692150"/>
            <a:ext cx="36512" cy="2160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3089" name="AutoShape 17"/>
          <p:cNvCxnSpPr>
            <a:cxnSpLocks noChangeShapeType="1"/>
            <a:stCxn id="3083" idx="2"/>
            <a:endCxn id="3084" idx="0"/>
          </p:cNvCxnSpPr>
          <p:nvPr/>
        </p:nvCxnSpPr>
        <p:spPr bwMode="auto">
          <a:xfrm flipH="1">
            <a:off x="4968875" y="3867150"/>
            <a:ext cx="11113" cy="930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 tmFilter="0,0; .5, 1; 1, 1"/>
                                        <p:tgtEl>
                                          <p:spTgt spid="3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79" grpId="0"/>
      <p:bldP spid="3080" grpId="0"/>
      <p:bldP spid="3081" grpId="0"/>
      <p:bldP spid="3083" grpId="0"/>
      <p:bldP spid="3084" grpId="0"/>
      <p:bldP spid="3085" grpId="0"/>
      <p:bldP spid="308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827088" y="1196975"/>
            <a:ext cx="360362" cy="447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MX" altLang="en-US" sz="3200"/>
              <a:t>Prácticas</a:t>
            </a:r>
            <a:endParaRPr lang="es-ES" altLang="en-US" sz="3200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2411413" y="2060575"/>
            <a:ext cx="18002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MX" altLang="en-US" sz="3200"/>
              <a:t>empírica</a:t>
            </a:r>
            <a:endParaRPr lang="es-ES" altLang="en-US" sz="3200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979613" y="3933825"/>
            <a:ext cx="26638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MX" altLang="en-US" sz="3200"/>
              <a:t>   cultural</a:t>
            </a:r>
          </a:p>
          <a:p>
            <a:pPr eaLnBrk="1" hangingPunct="1"/>
            <a:r>
              <a:rPr lang="es-MX" altLang="en-US" sz="3200"/>
              <a:t>(interactiva)</a:t>
            </a:r>
            <a:endParaRPr lang="es-ES" altLang="en-US" sz="3200"/>
          </a:p>
        </p:txBody>
      </p:sp>
      <p:sp>
        <p:nvSpPr>
          <p:cNvPr id="17413" name="Text Box 8"/>
          <p:cNvSpPr txBox="1">
            <a:spLocks noChangeArrowheads="1"/>
          </p:cNvSpPr>
          <p:nvPr/>
        </p:nvSpPr>
        <p:spPr bwMode="auto">
          <a:xfrm>
            <a:off x="1547813" y="2492375"/>
            <a:ext cx="431800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s-CO" altLang="en-US" sz="9600"/>
          </a:p>
        </p:txBody>
      </p:sp>
      <p:sp>
        <p:nvSpPr>
          <p:cNvPr id="7177" name="AutoShape 9"/>
          <p:cNvSpPr>
            <a:spLocks/>
          </p:cNvSpPr>
          <p:nvPr/>
        </p:nvSpPr>
        <p:spPr bwMode="auto">
          <a:xfrm>
            <a:off x="1619250" y="1412875"/>
            <a:ext cx="360363" cy="4103688"/>
          </a:xfrm>
          <a:prstGeom prst="rightBrace">
            <a:avLst>
              <a:gd name="adj1" fmla="val 94897"/>
              <a:gd name="adj2" fmla="val 49208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s-CO" altLang="en-US" sz="1800"/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4572000" y="2997200"/>
            <a:ext cx="15128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MX" altLang="en-US" sz="3200"/>
              <a:t>teórica</a:t>
            </a:r>
            <a:endParaRPr lang="es-ES" altLang="en-US" sz="3200"/>
          </a:p>
        </p:txBody>
      </p:sp>
      <p:cxnSp>
        <p:nvCxnSpPr>
          <p:cNvPr id="7180" name="AutoShape 12"/>
          <p:cNvCxnSpPr>
            <a:cxnSpLocks noChangeShapeType="1"/>
            <a:stCxn id="7174" idx="2"/>
            <a:endCxn id="7178" idx="1"/>
          </p:cNvCxnSpPr>
          <p:nvPr/>
        </p:nvCxnSpPr>
        <p:spPr bwMode="auto">
          <a:xfrm>
            <a:off x="3311525" y="2640013"/>
            <a:ext cx="1260475" cy="646112"/>
          </a:xfrm>
          <a:prstGeom prst="straightConnector1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181" name="AutoShape 13"/>
          <p:cNvCxnSpPr>
            <a:cxnSpLocks noChangeShapeType="1"/>
            <a:stCxn id="7175" idx="0"/>
            <a:endCxn id="7178" idx="1"/>
          </p:cNvCxnSpPr>
          <p:nvPr/>
        </p:nvCxnSpPr>
        <p:spPr bwMode="auto">
          <a:xfrm flipV="1">
            <a:off x="3311525" y="3286125"/>
            <a:ext cx="1260475" cy="647700"/>
          </a:xfrm>
          <a:prstGeom prst="straightConnector1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182" name="AutoShape 14"/>
          <p:cNvCxnSpPr>
            <a:cxnSpLocks noChangeShapeType="1"/>
          </p:cNvCxnSpPr>
          <p:nvPr/>
        </p:nvCxnSpPr>
        <p:spPr bwMode="auto">
          <a:xfrm>
            <a:off x="3276600" y="2636838"/>
            <a:ext cx="0" cy="1293812"/>
          </a:xfrm>
          <a:prstGeom prst="straightConnector1">
            <a:avLst/>
          </a:prstGeom>
          <a:noFill/>
          <a:ln w="57150">
            <a:solidFill>
              <a:srgbClr val="006600"/>
            </a:solidFill>
            <a:prstDash val="sysDot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183" name="Oval 15"/>
          <p:cNvSpPr>
            <a:spLocks noChangeArrowheads="1"/>
          </p:cNvSpPr>
          <p:nvPr/>
        </p:nvSpPr>
        <p:spPr bwMode="auto">
          <a:xfrm>
            <a:off x="6659563" y="2420938"/>
            <a:ext cx="1871662" cy="18716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3200" b="1">
                <a:solidFill>
                  <a:srgbClr val="000099"/>
                </a:solidFill>
              </a:rPr>
              <a:t>Visión</a:t>
            </a:r>
          </a:p>
          <a:p>
            <a:pPr algn="ctr" eaLnBrk="1" hangingPunct="1"/>
            <a:r>
              <a:rPr lang="es-MX" altLang="en-US" sz="3200" b="1">
                <a:solidFill>
                  <a:srgbClr val="000099"/>
                </a:solidFill>
              </a:rPr>
              <a:t>del </a:t>
            </a:r>
          </a:p>
          <a:p>
            <a:pPr algn="ctr" eaLnBrk="1" hangingPunct="1"/>
            <a:r>
              <a:rPr lang="es-MX" altLang="en-US" sz="3200" b="1">
                <a:solidFill>
                  <a:srgbClr val="000099"/>
                </a:solidFill>
              </a:rPr>
              <a:t>mundo</a:t>
            </a:r>
            <a:endParaRPr lang="es-ES" altLang="en-US" sz="3200" b="1">
              <a:solidFill>
                <a:srgbClr val="000099"/>
              </a:solidFill>
            </a:endParaRPr>
          </a:p>
        </p:txBody>
      </p:sp>
      <p:cxnSp>
        <p:nvCxnSpPr>
          <p:cNvPr id="7187" name="AutoShape 19"/>
          <p:cNvCxnSpPr>
            <a:cxnSpLocks noChangeShapeType="1"/>
          </p:cNvCxnSpPr>
          <p:nvPr/>
        </p:nvCxnSpPr>
        <p:spPr bwMode="auto">
          <a:xfrm flipV="1">
            <a:off x="6084888" y="3357563"/>
            <a:ext cx="574675" cy="1587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7" name="26 Conector recto de flecha"/>
          <p:cNvCxnSpPr/>
          <p:nvPr/>
        </p:nvCxnSpPr>
        <p:spPr>
          <a:xfrm>
            <a:off x="3924300" y="2997200"/>
            <a:ext cx="914400" cy="914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7174" grpId="0"/>
      <p:bldP spid="7175" grpId="0"/>
      <p:bldP spid="7177" grpId="0" animBg="1"/>
      <p:bldP spid="7178" grpId="0"/>
      <p:bldP spid="718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1212850" y="588963"/>
            <a:ext cx="60261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2800"/>
              <a:t>Argumentar implica tomar en cuenta </a:t>
            </a:r>
          </a:p>
          <a:p>
            <a:pPr algn="ctr" eaLnBrk="1" hangingPunct="1"/>
            <a:r>
              <a:rPr lang="es-MX" altLang="en-US" sz="2800"/>
              <a:t>el </a:t>
            </a:r>
            <a:r>
              <a:rPr lang="es-MX" altLang="en-US" sz="2800" b="1">
                <a:solidFill>
                  <a:srgbClr val="008000"/>
                </a:solidFill>
              </a:rPr>
              <a:t>garante</a:t>
            </a:r>
            <a:r>
              <a:rPr lang="es-MX" altLang="en-US" sz="2800"/>
              <a:t> y la </a:t>
            </a:r>
            <a:r>
              <a:rPr lang="es-MX" altLang="en-US" sz="2800" b="1">
                <a:solidFill>
                  <a:srgbClr val="FF0000"/>
                </a:solidFill>
              </a:rPr>
              <a:t>reserva</a:t>
            </a:r>
            <a:endParaRPr lang="es-ES" altLang="en-US" sz="2800" b="1">
              <a:solidFill>
                <a:srgbClr val="FF0000"/>
              </a:solidFill>
            </a:endParaRPr>
          </a:p>
        </p:txBody>
      </p:sp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755650" y="2133600"/>
            <a:ext cx="16557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MX" altLang="en-US" sz="2800" b="1">
                <a:solidFill>
                  <a:srgbClr val="008000"/>
                </a:solidFill>
              </a:rPr>
              <a:t>Garante:</a:t>
            </a:r>
            <a:endParaRPr lang="es-ES" altLang="en-US" sz="2800" b="1">
              <a:solidFill>
                <a:srgbClr val="008000"/>
              </a:solidFill>
            </a:endParaRPr>
          </a:p>
        </p:txBody>
      </p:sp>
      <p:sp>
        <p:nvSpPr>
          <p:cNvPr id="7172" name="Text Box 6"/>
          <p:cNvSpPr txBox="1">
            <a:spLocks noChangeArrowheads="1"/>
          </p:cNvSpPr>
          <p:nvPr/>
        </p:nvSpPr>
        <p:spPr bwMode="auto">
          <a:xfrm>
            <a:off x="250825" y="4365625"/>
            <a:ext cx="17097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MX" altLang="en-US" sz="3200">
                <a:solidFill>
                  <a:srgbClr val="FF0000"/>
                </a:solidFill>
              </a:rPr>
              <a:t>Reserva</a:t>
            </a:r>
            <a:endParaRPr lang="es-ES" altLang="en-US" sz="3200">
              <a:solidFill>
                <a:srgbClr val="FF0000"/>
              </a:solidFill>
            </a:endParaRPr>
          </a:p>
        </p:txBody>
      </p:sp>
      <p:sp>
        <p:nvSpPr>
          <p:cNvPr id="7173" name="Text Box 7"/>
          <p:cNvSpPr txBox="1">
            <a:spLocks noChangeArrowheads="1"/>
          </p:cNvSpPr>
          <p:nvPr/>
        </p:nvSpPr>
        <p:spPr bwMode="auto">
          <a:xfrm>
            <a:off x="2514600" y="2128838"/>
            <a:ext cx="63039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MX" altLang="en-US" sz="2800">
                <a:solidFill>
                  <a:srgbClr val="008000"/>
                </a:solidFill>
              </a:rPr>
              <a:t>Saber y creencias propios con certeza</a:t>
            </a:r>
            <a:endParaRPr lang="es-ES" altLang="en-US" sz="2800">
              <a:solidFill>
                <a:srgbClr val="008000"/>
              </a:solidFill>
            </a:endParaRPr>
          </a:p>
        </p:txBody>
      </p:sp>
      <p:sp>
        <p:nvSpPr>
          <p:cNvPr id="7174" name="Text Box 8"/>
          <p:cNvSpPr txBox="1">
            <a:spLocks noChangeArrowheads="1"/>
          </p:cNvSpPr>
          <p:nvPr/>
        </p:nvSpPr>
        <p:spPr bwMode="auto">
          <a:xfrm>
            <a:off x="2195513" y="3500438"/>
            <a:ext cx="6264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MX" altLang="en-US" sz="2800">
                <a:solidFill>
                  <a:srgbClr val="FF0000"/>
                </a:solidFill>
              </a:rPr>
              <a:t>Dudas sobre su saber y sus creencias</a:t>
            </a:r>
            <a:endParaRPr lang="es-ES" altLang="en-US" sz="2800">
              <a:solidFill>
                <a:srgbClr val="FF0000"/>
              </a:solidFill>
            </a:endParaRPr>
          </a:p>
        </p:txBody>
      </p:sp>
      <p:sp>
        <p:nvSpPr>
          <p:cNvPr id="7175" name="Text Box 9"/>
          <p:cNvSpPr txBox="1">
            <a:spLocks noChangeArrowheads="1"/>
          </p:cNvSpPr>
          <p:nvPr/>
        </p:nvSpPr>
        <p:spPr bwMode="auto">
          <a:xfrm>
            <a:off x="2195513" y="4610100"/>
            <a:ext cx="59055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MX" altLang="en-US" sz="2800">
                <a:solidFill>
                  <a:srgbClr val="FF0000"/>
                </a:solidFill>
              </a:rPr>
              <a:t>Contraargumentación  o </a:t>
            </a:r>
          </a:p>
          <a:p>
            <a:pPr eaLnBrk="1" hangingPunct="1"/>
            <a:r>
              <a:rPr lang="es-MX" altLang="en-US" sz="2800">
                <a:solidFill>
                  <a:srgbClr val="FF0000"/>
                </a:solidFill>
              </a:rPr>
              <a:t>cuestionamiento del interlocutor </a:t>
            </a:r>
          </a:p>
          <a:p>
            <a:pPr eaLnBrk="1" hangingPunct="1"/>
            <a:r>
              <a:rPr lang="es-MX" altLang="en-US" sz="2800">
                <a:solidFill>
                  <a:srgbClr val="FF0000"/>
                </a:solidFill>
              </a:rPr>
              <a:t>(apoyado en sus propios garantes)</a:t>
            </a:r>
            <a:endParaRPr lang="es-ES" altLang="en-US" sz="2800">
              <a:solidFill>
                <a:srgbClr val="FF0000"/>
              </a:solidFill>
            </a:endParaRPr>
          </a:p>
        </p:txBody>
      </p:sp>
      <p:sp>
        <p:nvSpPr>
          <p:cNvPr id="18439" name="Text Box 12"/>
          <p:cNvSpPr txBox="1">
            <a:spLocks noChangeArrowheads="1"/>
          </p:cNvSpPr>
          <p:nvPr/>
        </p:nvSpPr>
        <p:spPr bwMode="auto">
          <a:xfrm>
            <a:off x="2392363" y="41687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s-CO" altLang="en-US" sz="1800"/>
          </a:p>
        </p:txBody>
      </p:sp>
      <p:sp>
        <p:nvSpPr>
          <p:cNvPr id="7177" name="AutoShape 13"/>
          <p:cNvSpPr>
            <a:spLocks/>
          </p:cNvSpPr>
          <p:nvPr/>
        </p:nvSpPr>
        <p:spPr bwMode="auto">
          <a:xfrm>
            <a:off x="1852613" y="3500438"/>
            <a:ext cx="215900" cy="2376487"/>
          </a:xfrm>
          <a:prstGeom prst="rightBrace">
            <a:avLst>
              <a:gd name="adj1" fmla="val 91728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endParaRPr lang="es-CO" altLang="en-US" sz="18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 tmFilter="0,0; .5, 1; 1, 1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 tmFilter="0,0; .5, 1; 1, 1"/>
                                        <p:tgtEl>
                                          <p:spTgt spid="7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/>
      <p:bldP spid="7172" grpId="0"/>
      <p:bldP spid="7173" grpId="0"/>
      <p:bldP spid="7174" grpId="0"/>
      <p:bldP spid="717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2 Marcador de contenido"/>
          <p:cNvSpPr>
            <a:spLocks noGrp="1"/>
          </p:cNvSpPr>
          <p:nvPr>
            <p:ph idx="1"/>
          </p:nvPr>
        </p:nvSpPr>
        <p:spPr>
          <a:xfrm>
            <a:off x="395288" y="692150"/>
            <a:ext cx="8229600" cy="792163"/>
          </a:xfrm>
        </p:spPr>
        <p:txBody>
          <a:bodyPr/>
          <a:lstStyle/>
          <a:p>
            <a:pPr algn="ctr">
              <a:buFontTx/>
              <a:buNone/>
              <a:defRPr/>
            </a:pPr>
            <a:r>
              <a:rPr lang="es-ES" sz="2400" b="1" dirty="0" smtClean="0">
                <a:solidFill>
                  <a:schemeClr val="accent6">
                    <a:lumMod val="75000"/>
                  </a:schemeClr>
                </a:solidFill>
                <a:ea typeface="+mn-ea"/>
              </a:rPr>
              <a:t>Validez y fortaleza de los argumentos dependen de la validez y fortaleza de los garantes</a:t>
            </a:r>
          </a:p>
        </p:txBody>
      </p:sp>
      <p:sp>
        <p:nvSpPr>
          <p:cNvPr id="6147" name="3 CuadroTexto"/>
          <p:cNvSpPr txBox="1">
            <a:spLocks noChangeArrowheads="1"/>
          </p:cNvSpPr>
          <p:nvPr/>
        </p:nvSpPr>
        <p:spPr bwMode="auto">
          <a:xfrm>
            <a:off x="2051050" y="2205038"/>
            <a:ext cx="331311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altLang="en-US" sz="2000" b="1"/>
              <a:t>Conocimiento científico</a:t>
            </a:r>
          </a:p>
          <a:p>
            <a:pPr eaLnBrk="1" hangingPunct="1"/>
            <a:endParaRPr lang="es-ES" altLang="en-US" sz="1800" b="1"/>
          </a:p>
        </p:txBody>
      </p:sp>
      <p:sp>
        <p:nvSpPr>
          <p:cNvPr id="6148" name="4 CuadroTexto"/>
          <p:cNvSpPr txBox="1">
            <a:spLocks noChangeArrowheads="1"/>
          </p:cNvSpPr>
          <p:nvPr/>
        </p:nvSpPr>
        <p:spPr bwMode="auto">
          <a:xfrm>
            <a:off x="900113" y="1628775"/>
            <a:ext cx="5905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altLang="en-US" sz="2000" b="1"/>
              <a:t>De más válido y fuerte a menos válido y fuerte:</a:t>
            </a:r>
          </a:p>
        </p:txBody>
      </p:sp>
      <p:sp>
        <p:nvSpPr>
          <p:cNvPr id="6149" name="6 CuadroTexto"/>
          <p:cNvSpPr txBox="1">
            <a:spLocks noChangeArrowheads="1"/>
          </p:cNvSpPr>
          <p:nvPr/>
        </p:nvSpPr>
        <p:spPr bwMode="auto">
          <a:xfrm>
            <a:off x="2555875" y="2420938"/>
            <a:ext cx="204946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s-ES" altLang="en-US" sz="1800"/>
          </a:p>
          <a:p>
            <a:pPr eaLnBrk="1" hangingPunct="1"/>
            <a:r>
              <a:rPr lang="es-ES" altLang="en-US" sz="2000" b="1"/>
              <a:t>Cultura general</a:t>
            </a:r>
          </a:p>
          <a:p>
            <a:pPr eaLnBrk="1" hangingPunct="1"/>
            <a:endParaRPr lang="es-ES" altLang="en-US" sz="1800"/>
          </a:p>
        </p:txBody>
      </p:sp>
      <p:sp>
        <p:nvSpPr>
          <p:cNvPr id="6150" name="7 CuadroTexto"/>
          <p:cNvSpPr txBox="1">
            <a:spLocks noChangeArrowheads="1"/>
          </p:cNvSpPr>
          <p:nvPr/>
        </p:nvSpPr>
        <p:spPr bwMode="auto">
          <a:xfrm>
            <a:off x="3708400" y="3284538"/>
            <a:ext cx="2433638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altLang="en-US" sz="2000" b="1"/>
              <a:t>Ideología religiosa</a:t>
            </a:r>
          </a:p>
          <a:p>
            <a:pPr eaLnBrk="1" hangingPunct="1"/>
            <a:endParaRPr lang="es-ES" altLang="en-US" sz="1800"/>
          </a:p>
        </p:txBody>
      </p:sp>
      <p:sp>
        <p:nvSpPr>
          <p:cNvPr id="6151" name="8 CuadroTexto"/>
          <p:cNvSpPr txBox="1">
            <a:spLocks noChangeArrowheads="1"/>
          </p:cNvSpPr>
          <p:nvPr/>
        </p:nvSpPr>
        <p:spPr bwMode="auto">
          <a:xfrm>
            <a:off x="4427538" y="3789363"/>
            <a:ext cx="22764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altLang="en-US" sz="2000" b="1"/>
              <a:t>Ideología política</a:t>
            </a:r>
          </a:p>
          <a:p>
            <a:pPr eaLnBrk="1" hangingPunct="1"/>
            <a:endParaRPr lang="es-ES" altLang="en-US" sz="1800"/>
          </a:p>
        </p:txBody>
      </p:sp>
      <p:sp>
        <p:nvSpPr>
          <p:cNvPr id="6152" name="11 CuadroTexto"/>
          <p:cNvSpPr txBox="1">
            <a:spLocks noChangeArrowheads="1"/>
          </p:cNvSpPr>
          <p:nvPr/>
        </p:nvSpPr>
        <p:spPr bwMode="auto">
          <a:xfrm>
            <a:off x="2700338" y="4292600"/>
            <a:ext cx="607695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altLang="en-US" sz="2000" b="1"/>
              <a:t>Cultura  regional (nacional, subregional, local…)</a:t>
            </a:r>
          </a:p>
          <a:p>
            <a:pPr eaLnBrk="1" hangingPunct="1"/>
            <a:endParaRPr lang="es-ES" altLang="en-US" sz="1800" b="1"/>
          </a:p>
        </p:txBody>
      </p:sp>
      <p:sp>
        <p:nvSpPr>
          <p:cNvPr id="6153" name="12 CuadroTexto"/>
          <p:cNvSpPr txBox="1">
            <a:spLocks noChangeArrowheads="1"/>
          </p:cNvSpPr>
          <p:nvPr/>
        </p:nvSpPr>
        <p:spPr bwMode="auto">
          <a:xfrm>
            <a:off x="2843213" y="4941888"/>
            <a:ext cx="489426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altLang="en-US" sz="2000" b="1"/>
              <a:t>Cultura grupal (grupo social y familiar)</a:t>
            </a:r>
          </a:p>
          <a:p>
            <a:pPr eaLnBrk="1" hangingPunct="1"/>
            <a:endParaRPr lang="es-ES" altLang="en-US" sz="1800"/>
          </a:p>
        </p:txBody>
      </p:sp>
      <p:sp>
        <p:nvSpPr>
          <p:cNvPr id="6154" name="13 CuadroTexto"/>
          <p:cNvSpPr txBox="1">
            <a:spLocks noChangeArrowheads="1"/>
          </p:cNvSpPr>
          <p:nvPr/>
        </p:nvSpPr>
        <p:spPr bwMode="auto">
          <a:xfrm>
            <a:off x="4356100" y="5516563"/>
            <a:ext cx="4797425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altLang="en-US" sz="2000" b="1"/>
              <a:t>Pensamiento personal (idiosincrasia) </a:t>
            </a:r>
          </a:p>
          <a:p>
            <a:pPr eaLnBrk="1" hangingPunct="1"/>
            <a:endParaRPr lang="es-E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  <p:bldP spid="6148" grpId="0"/>
      <p:bldP spid="6149" grpId="0"/>
      <p:bldP spid="6150" grpId="0"/>
      <p:bldP spid="6151" grpId="0"/>
      <p:bldP spid="6152" grpId="0"/>
      <p:bldP spid="6153" grpId="0"/>
      <p:bldP spid="61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1692275" y="620713"/>
            <a:ext cx="48244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CO" altLang="en-US" sz="1800"/>
          </a:p>
        </p:txBody>
      </p:sp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2339975" y="692150"/>
            <a:ext cx="4537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CO" altLang="en-US" sz="1800"/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1116013" y="404813"/>
            <a:ext cx="66960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n-US" sz="2800" b="1">
                <a:solidFill>
                  <a:schemeClr val="accent2"/>
                </a:solidFill>
                <a:latin typeface="Georgia" panose="02040502050405020303" pitchFamily="18" charset="0"/>
              </a:rPr>
              <a:t>EVALUACIÓN DE ARGUMENTOS</a:t>
            </a:r>
            <a:endParaRPr lang="es-ES" altLang="en-US" sz="2800" b="1">
              <a:solidFill>
                <a:schemeClr val="accent2"/>
              </a:solidFill>
              <a:latin typeface="Georgia" panose="02040502050405020303" pitchFamily="18" charset="0"/>
            </a:endParaRP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1187450" y="1484313"/>
            <a:ext cx="2305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n-US" sz="1800" b="1"/>
              <a:t>AFIRMACIÓN PUNTO DE VISTA</a:t>
            </a:r>
            <a:endParaRPr lang="es-ES" altLang="en-US" sz="1800" b="1"/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250825" y="5516563"/>
            <a:ext cx="13684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n-US" sz="1800" b="1"/>
              <a:t>GARANTE</a:t>
            </a:r>
            <a:endParaRPr lang="es-ES" altLang="en-US" sz="1800" b="1"/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2771775" y="5516563"/>
            <a:ext cx="15827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n-US" sz="1800" b="1"/>
              <a:t>RESERVA</a:t>
            </a:r>
            <a:endParaRPr lang="es-ES" altLang="en-US" sz="1800" b="1"/>
          </a:p>
        </p:txBody>
      </p:sp>
      <p:sp>
        <p:nvSpPr>
          <p:cNvPr id="4119" name="Text Box 23"/>
          <p:cNvSpPr txBox="1">
            <a:spLocks noChangeArrowheads="1"/>
          </p:cNvSpPr>
          <p:nvPr/>
        </p:nvSpPr>
        <p:spPr bwMode="auto">
          <a:xfrm>
            <a:off x="5867400" y="2420938"/>
            <a:ext cx="1081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n-US" sz="1800" b="1"/>
              <a:t>VÁLIDO</a:t>
            </a:r>
            <a:endParaRPr lang="es-ES" altLang="en-US" sz="1800" b="1"/>
          </a:p>
        </p:txBody>
      </p:sp>
      <p:sp>
        <p:nvSpPr>
          <p:cNvPr id="4120" name="Text Box 24"/>
          <p:cNvSpPr txBox="1">
            <a:spLocks noChangeArrowheads="1"/>
          </p:cNvSpPr>
          <p:nvPr/>
        </p:nvSpPr>
        <p:spPr bwMode="auto">
          <a:xfrm>
            <a:off x="5867400" y="4724400"/>
            <a:ext cx="15128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n-US" sz="1800" b="1"/>
              <a:t>NO VÁLIDO </a:t>
            </a:r>
            <a:endParaRPr lang="es-ES" altLang="en-US" sz="1800" b="1"/>
          </a:p>
        </p:txBody>
      </p:sp>
      <p:sp>
        <p:nvSpPr>
          <p:cNvPr id="4121" name="Text Box 25"/>
          <p:cNvSpPr txBox="1">
            <a:spLocks noChangeArrowheads="1"/>
          </p:cNvSpPr>
          <p:nvPr/>
        </p:nvSpPr>
        <p:spPr bwMode="auto">
          <a:xfrm>
            <a:off x="7235825" y="1844675"/>
            <a:ext cx="1098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MX" altLang="en-US" sz="1800" b="1"/>
              <a:t>FUERTE</a:t>
            </a:r>
            <a:endParaRPr lang="es-ES" altLang="en-US" sz="1800" b="1"/>
          </a:p>
        </p:txBody>
      </p:sp>
      <p:sp>
        <p:nvSpPr>
          <p:cNvPr id="4122" name="Text Box 26"/>
          <p:cNvSpPr txBox="1">
            <a:spLocks noChangeArrowheads="1"/>
          </p:cNvSpPr>
          <p:nvPr/>
        </p:nvSpPr>
        <p:spPr bwMode="auto">
          <a:xfrm>
            <a:off x="7308850" y="3068638"/>
            <a:ext cx="9366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n-US" sz="1800" b="1"/>
              <a:t>DÉBIL</a:t>
            </a:r>
            <a:endParaRPr lang="es-ES" altLang="en-US" sz="1800" b="1"/>
          </a:p>
        </p:txBody>
      </p:sp>
      <p:sp>
        <p:nvSpPr>
          <p:cNvPr id="4123" name="Text Box 27"/>
          <p:cNvSpPr txBox="1">
            <a:spLocks noChangeArrowheads="1"/>
          </p:cNvSpPr>
          <p:nvPr/>
        </p:nvSpPr>
        <p:spPr bwMode="auto">
          <a:xfrm>
            <a:off x="4572000" y="1844675"/>
            <a:ext cx="417513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n-US" b="1">
                <a:solidFill>
                  <a:srgbClr val="FF0000"/>
                </a:solidFill>
              </a:rPr>
              <a:t>EVALUACIÓN</a:t>
            </a:r>
            <a:endParaRPr lang="es-ES" altLang="en-US" b="1">
              <a:solidFill>
                <a:srgbClr val="FF0000"/>
              </a:solidFill>
            </a:endParaRPr>
          </a:p>
        </p:txBody>
      </p:sp>
      <p:sp>
        <p:nvSpPr>
          <p:cNvPr id="4124" name="Oval 28"/>
          <p:cNvSpPr>
            <a:spLocks noChangeArrowheads="1"/>
          </p:cNvSpPr>
          <p:nvPr/>
        </p:nvSpPr>
        <p:spPr bwMode="auto">
          <a:xfrm>
            <a:off x="1042988" y="3213100"/>
            <a:ext cx="2592387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b="1">
                <a:solidFill>
                  <a:schemeClr val="accent2"/>
                </a:solidFill>
              </a:rPr>
              <a:t>ARGUMENTO</a:t>
            </a:r>
            <a:endParaRPr lang="es-ES" altLang="en-US" b="1">
              <a:solidFill>
                <a:schemeClr val="accent2"/>
              </a:solidFill>
            </a:endParaRPr>
          </a:p>
        </p:txBody>
      </p:sp>
      <p:cxnSp>
        <p:nvCxnSpPr>
          <p:cNvPr id="4125" name="AutoShape 29"/>
          <p:cNvCxnSpPr>
            <a:cxnSpLocks noChangeShapeType="1"/>
            <a:stCxn id="4103" idx="2"/>
            <a:endCxn id="4124" idx="0"/>
          </p:cNvCxnSpPr>
          <p:nvPr/>
        </p:nvCxnSpPr>
        <p:spPr bwMode="auto">
          <a:xfrm>
            <a:off x="2339975" y="2125663"/>
            <a:ext cx="0" cy="1087437"/>
          </a:xfrm>
          <a:prstGeom prst="straightConnector1">
            <a:avLst/>
          </a:prstGeom>
          <a:noFill/>
          <a:ln w="76200">
            <a:solidFill>
              <a:srgbClr val="339933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4127" name="AutoShape 31"/>
          <p:cNvSpPr>
            <a:spLocks noChangeArrowheads="1"/>
          </p:cNvSpPr>
          <p:nvPr/>
        </p:nvSpPr>
        <p:spPr bwMode="auto">
          <a:xfrm>
            <a:off x="1619250" y="5300663"/>
            <a:ext cx="431800" cy="792162"/>
          </a:xfrm>
          <a:prstGeom prst="rightArrow">
            <a:avLst>
              <a:gd name="adj1" fmla="val 50000"/>
              <a:gd name="adj2" fmla="val 37866"/>
            </a:avLst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s-CO" altLang="en-US" sz="1800"/>
          </a:p>
        </p:txBody>
      </p:sp>
      <p:sp>
        <p:nvSpPr>
          <p:cNvPr id="4128" name="AutoShape 32"/>
          <p:cNvSpPr>
            <a:spLocks noChangeArrowheads="1"/>
          </p:cNvSpPr>
          <p:nvPr/>
        </p:nvSpPr>
        <p:spPr bwMode="auto">
          <a:xfrm>
            <a:off x="2484438" y="5300663"/>
            <a:ext cx="431800" cy="792162"/>
          </a:xfrm>
          <a:prstGeom prst="leftArrow">
            <a:avLst>
              <a:gd name="adj1" fmla="val 51102"/>
              <a:gd name="adj2" fmla="val 43014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s-CO" altLang="en-US" sz="1800"/>
          </a:p>
        </p:txBody>
      </p:sp>
      <p:cxnSp>
        <p:nvCxnSpPr>
          <p:cNvPr id="4130" name="AutoShape 34"/>
          <p:cNvCxnSpPr>
            <a:cxnSpLocks noChangeShapeType="1"/>
          </p:cNvCxnSpPr>
          <p:nvPr/>
        </p:nvCxnSpPr>
        <p:spPr bwMode="auto">
          <a:xfrm flipV="1">
            <a:off x="900113" y="4149725"/>
            <a:ext cx="1404937" cy="1368425"/>
          </a:xfrm>
          <a:prstGeom prst="straightConnector1">
            <a:avLst/>
          </a:prstGeom>
          <a:noFill/>
          <a:ln w="76200">
            <a:solidFill>
              <a:srgbClr val="339933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131" name="AutoShape 35"/>
          <p:cNvCxnSpPr>
            <a:cxnSpLocks noChangeShapeType="1"/>
            <a:stCxn id="4124" idx="4"/>
            <a:endCxn id="4107" idx="0"/>
          </p:cNvCxnSpPr>
          <p:nvPr/>
        </p:nvCxnSpPr>
        <p:spPr bwMode="auto">
          <a:xfrm>
            <a:off x="2339975" y="4148138"/>
            <a:ext cx="1223963" cy="1368425"/>
          </a:xfrm>
          <a:prstGeom prst="straightConnector1">
            <a:avLst/>
          </a:prstGeom>
          <a:noFill/>
          <a:ln w="76200">
            <a:solidFill>
              <a:srgbClr val="FF33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136" name="AutoShape 40"/>
          <p:cNvCxnSpPr>
            <a:cxnSpLocks noChangeShapeType="1"/>
            <a:stCxn id="4123" idx="3"/>
            <a:endCxn id="4119" idx="1"/>
          </p:cNvCxnSpPr>
          <p:nvPr/>
        </p:nvCxnSpPr>
        <p:spPr bwMode="auto">
          <a:xfrm flipV="1">
            <a:off x="4989513" y="2605088"/>
            <a:ext cx="877887" cy="111125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137" name="AutoShape 41"/>
          <p:cNvCxnSpPr>
            <a:cxnSpLocks noChangeShapeType="1"/>
            <a:stCxn id="4123" idx="3"/>
            <a:endCxn id="4120" idx="1"/>
          </p:cNvCxnSpPr>
          <p:nvPr/>
        </p:nvCxnSpPr>
        <p:spPr bwMode="auto">
          <a:xfrm>
            <a:off x="4989513" y="3716338"/>
            <a:ext cx="877887" cy="1192212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138" name="AutoShape 42"/>
          <p:cNvCxnSpPr>
            <a:cxnSpLocks noChangeShapeType="1"/>
            <a:stCxn id="4119" idx="3"/>
            <a:endCxn id="4121" idx="1"/>
          </p:cNvCxnSpPr>
          <p:nvPr/>
        </p:nvCxnSpPr>
        <p:spPr bwMode="auto">
          <a:xfrm flipV="1">
            <a:off x="6948488" y="2028825"/>
            <a:ext cx="287337" cy="576263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139" name="AutoShape 43"/>
          <p:cNvCxnSpPr>
            <a:cxnSpLocks noChangeShapeType="1"/>
            <a:stCxn id="4119" idx="3"/>
            <a:endCxn id="4122" idx="1"/>
          </p:cNvCxnSpPr>
          <p:nvPr/>
        </p:nvCxnSpPr>
        <p:spPr bwMode="auto">
          <a:xfrm>
            <a:off x="6948488" y="2605088"/>
            <a:ext cx="360362" cy="6477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4141" name="Text Box 45"/>
          <p:cNvSpPr txBox="1">
            <a:spLocks noChangeArrowheads="1"/>
          </p:cNvSpPr>
          <p:nvPr/>
        </p:nvSpPr>
        <p:spPr bwMode="auto">
          <a:xfrm>
            <a:off x="3779838" y="2781300"/>
            <a:ext cx="576262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9600">
                <a:cs typeface="Arial" panose="020B0604020202020204" pitchFamily="34" charset="0"/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4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4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4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4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 nodeType="clickPar">
                      <p:stCondLst>
                        <p:cond delay="indefinite"/>
                      </p:stCondLst>
                      <p:childTnLst>
                        <p:par>
                          <p:cTn id="1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  <p:bldP spid="4103" grpId="0"/>
      <p:bldP spid="4106" grpId="0"/>
      <p:bldP spid="4107" grpId="0"/>
      <p:bldP spid="4119" grpId="0"/>
      <p:bldP spid="4120" grpId="0"/>
      <p:bldP spid="4121" grpId="0"/>
      <p:bldP spid="4122" grpId="0"/>
      <p:bldP spid="4123" grpId="0"/>
      <p:bldP spid="4124" grpId="0" animBg="1"/>
      <p:bldP spid="4127" grpId="0" animBg="1"/>
      <p:bldP spid="4128" grpId="0" animBg="1"/>
      <p:bldP spid="4141" grpId="0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509</Words>
  <Application>Microsoft Office PowerPoint</Application>
  <PresentationFormat>Presentación en pantalla (4:3)</PresentationFormat>
  <Paragraphs>100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9" baseType="lpstr">
      <vt:lpstr>ＭＳ Ｐゴシック</vt:lpstr>
      <vt:lpstr>ＭＳ Ｐゴシック</vt:lpstr>
      <vt:lpstr>Arial</vt:lpstr>
      <vt:lpstr>Calibri</vt:lpstr>
      <vt:lpstr>Georgia</vt:lpstr>
      <vt:lpstr>Times New Roman</vt:lpstr>
      <vt:lpstr>Verdana</vt:lpstr>
      <vt:lpstr>Wingdings</vt:lpstr>
      <vt:lpstr>Diseño predeterminado</vt:lpstr>
      <vt:lpstr>1_Tema de Office</vt:lpstr>
      <vt:lpstr>Argumentación [Interpretando a Toulmin (1958)] Tito Oviedo1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familiar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familiar</dc:creator>
  <cp:lastModifiedBy>José David Zafra</cp:lastModifiedBy>
  <cp:revision>40</cp:revision>
  <dcterms:created xsi:type="dcterms:W3CDTF">2004-09-28T17:10:52Z</dcterms:created>
  <dcterms:modified xsi:type="dcterms:W3CDTF">2015-08-11T16:48:19Z</dcterms:modified>
</cp:coreProperties>
</file>