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4D2C53-875B-4985-BC50-A95B163758FF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740997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75692-66DE-4730-A06D-4DC16A4B25D3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56268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7C1AC3-8EF8-4009-ADA9-64D8962973FC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500102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0371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9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708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6858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4975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7622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6992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691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FE3927-86D4-463D-A070-808055C1BBCE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5518901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1229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0202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11/08/2015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05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19C59B-E274-4228-B88C-A380A6382BBC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13862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5C33D9-F965-4776-916F-E6F5E1F23105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942261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6C0002-5794-4FA5-AE01-833D35C34904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183162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25A109-896E-4665-9F82-871447E4FC7E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110542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8575AD-9E5F-4528-8647-2F2EF7DE47AB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39598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E903CD-F62D-4291-8A16-7FA556DF1E1B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9656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4EDBB0-B67A-40E8-B3A6-D74F676A9CB4}" type="slidenum">
              <a:rPr lang="es-ES" altLang="en-US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773277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C742CEF-A7BD-4B49-AD12-7BA6C8D5A214}" type="slidenum">
              <a:rPr lang="es-ES" altLang="en-US"/>
              <a:pPr/>
              <a:t>‹Nº›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EF76DDF-00C6-487F-87E9-D885C5A26901}" type="datetimeFigureOut">
              <a:rPr lang="es-CO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anose="020B060007020508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11/08/2015</a:t>
            </a:fld>
            <a:endParaRPr lang="es-CO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CO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0FC2D64-7897-46C5-9DDE-77B37AF68600}" type="slidenum">
              <a:rPr lang="es-CO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anose="020B060007020508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lang="es-CO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7999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6000" t="1000" r="-1000" b="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3"/>
          <p:cNvSpPr>
            <a:spLocks noGrp="1"/>
          </p:cNvSpPr>
          <p:nvPr>
            <p:ph type="title"/>
          </p:nvPr>
        </p:nvSpPr>
        <p:spPr>
          <a:xfrm>
            <a:off x="1763713" y="404813"/>
            <a:ext cx="6696075" cy="801687"/>
          </a:xfrm>
        </p:spPr>
        <p:txBody>
          <a:bodyPr>
            <a:normAutofit/>
          </a:bodyPr>
          <a:lstStyle/>
          <a:p>
            <a:pPr algn="r" eaLnBrk="1" hangingPunct="1"/>
            <a:r>
              <a:rPr lang="es-ES" altLang="es-US" sz="2200" b="1" i="1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anose="02040502050405020303" pitchFamily="18" charset="0"/>
              </a:rPr>
              <a:t>Escritura y pre-escritura</a:t>
            </a:r>
            <a:r>
              <a:rPr lang="es-ES" altLang="es-US" sz="1800" b="1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S" altLang="es-US" sz="1800" b="1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S" altLang="es-US" sz="13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James Idrobo</a:t>
            </a:r>
            <a:r>
              <a:rPr lang="es-ES" altLang="es-US" sz="8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07504" y="1484784"/>
            <a:ext cx="1656209" cy="4608041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s-ES" altLang="es-US" sz="15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Palabras Clave</a:t>
            </a:r>
          </a:p>
          <a:p>
            <a:pPr marL="0" indent="0" algn="just">
              <a:buNone/>
            </a:pPr>
            <a:r>
              <a:rPr lang="x-none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Proceso de escritura</a:t>
            </a:r>
          </a:p>
          <a:p>
            <a:pPr marL="0" indent="0" algn="just">
              <a:buNone/>
            </a:pPr>
            <a:r>
              <a:rPr lang="x-none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 escritura</a:t>
            </a:r>
          </a:p>
          <a:p>
            <a:pPr marL="0" indent="0" algn="just">
              <a:buNone/>
            </a:pPr>
            <a:r>
              <a:rPr lang="x-none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Escritura</a:t>
            </a:r>
          </a:p>
          <a:p>
            <a:pPr marL="0" indent="0" algn="just">
              <a:buNone/>
            </a:pPr>
            <a:r>
              <a:rPr lang="x-none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Párrafos</a:t>
            </a:r>
          </a:p>
          <a:p>
            <a:pPr marL="0" indent="0" algn="just">
              <a:buNone/>
            </a:pPr>
            <a:r>
              <a:rPr lang="x-none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Macro estructura</a:t>
            </a:r>
          </a:p>
          <a:p>
            <a:pPr marL="0" indent="0" algn="just">
              <a:buNone/>
            </a:pPr>
            <a:r>
              <a:rPr lang="x-none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Micro estructura</a:t>
            </a:r>
          </a:p>
          <a:p>
            <a:pPr marL="0" indent="0" algn="just">
              <a:buNone/>
            </a:pPr>
            <a:r>
              <a:rPr lang="x-none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Cohesión y Coherencia </a:t>
            </a:r>
            <a:endParaRPr lang="es-ES_tradnl" sz="10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es-ES_tradnl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Escritura</a:t>
            </a:r>
          </a:p>
          <a:p>
            <a:pPr marL="0" indent="0" algn="just">
              <a:buNone/>
            </a:pPr>
            <a:r>
              <a:rPr lang="es-ES_tradnl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Teoría</a:t>
            </a:r>
            <a:endParaRPr lang="x-none" sz="10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eaLnBrk="1" hangingPunct="1">
              <a:buClrTx/>
            </a:pPr>
            <a:endParaRPr lang="es-ES" altLang="es-US" sz="1000" dirty="0" smtClean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es-ES" altLang="es-US" sz="1000" dirty="0" smtClean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Marcador de texto 5"/>
          <p:cNvSpPr txBox="1">
            <a:spLocks/>
          </p:cNvSpPr>
          <p:nvPr/>
        </p:nvSpPr>
        <p:spPr>
          <a:xfrm>
            <a:off x="2051720" y="2996952"/>
            <a:ext cx="6552729" cy="23042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altLang="es-US" sz="2000" b="1" i="1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anose="02040502050405020303" pitchFamily="18" charset="0"/>
              </a:rPr>
              <a:t>Descripción</a:t>
            </a:r>
          </a:p>
          <a:p>
            <a:pPr marL="0" indent="0" algn="just" fontAlgn="auto">
              <a:spcAft>
                <a:spcPts val="1200"/>
              </a:spcAft>
              <a:buNone/>
            </a:pPr>
            <a:r>
              <a:rPr lang="es-ES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objetivo </a:t>
            </a:r>
            <a:r>
              <a:rPr lang="x-none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lang="es-ES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 este documento es</a:t>
            </a:r>
            <a:r>
              <a:rPr lang="x-none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brindar</a:t>
            </a:r>
            <a:r>
              <a:rPr lang="es-ES_tradnl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 través de mapas conceptuales,</a:t>
            </a:r>
            <a:r>
              <a:rPr lang="x-none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una guía </a:t>
            </a:r>
            <a:r>
              <a:rPr lang="es-ES_tradnl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completa y rigurosa </a:t>
            </a:r>
            <a:r>
              <a:rPr lang="x-none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 proceso de </a:t>
            </a:r>
            <a:r>
              <a:rPr lang="es-ES_tradnl" sz="1400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preescritura</a:t>
            </a:r>
            <a:r>
              <a:rPr lang="es-ES_tradnl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 </a:t>
            </a:r>
            <a:r>
              <a:rPr lang="x-none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escritura</a:t>
            </a:r>
            <a:r>
              <a:rPr lang="es-ES_tradnl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−desde el acopio de ideas y la planeación de la estructura </a:t>
            </a:r>
            <a:r>
              <a:rPr lang="es-ES_tradnl" sz="1400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ideativa</a:t>
            </a:r>
            <a:r>
              <a:rPr lang="es-ES_tradnl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hasta el desarrollo de las microestructuras−,</a:t>
            </a:r>
            <a:r>
              <a:rPr lang="x-none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para que el estudiante mejore sus capacidades de producción textual.</a:t>
            </a:r>
          </a:p>
          <a:p>
            <a:pPr algn="just"/>
            <a:endParaRPr lang="es-ES" altLang="es-US" sz="1000" dirty="0" smtClean="0">
              <a:solidFill>
                <a:srgbClr val="16161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971600" y="6237312"/>
            <a:ext cx="7632848" cy="504801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This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work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is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licensed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under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the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Creative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Commons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Attribution-NonCommercial-NoDerivatives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4.0 International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License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. To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view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a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copy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of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this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license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,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visit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http://creativecommons.org/licenses/by-nc-nd/4.0/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or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send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a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letter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to Creative </a:t>
            </a:r>
            <a:r>
              <a:rPr lang="es-ES" altLang="es-US" sz="1000" b="0" dirty="0" err="1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Commons</a:t>
            </a:r>
            <a:r>
              <a:rPr lang="es-ES" altLang="es-US" sz="1000" b="0" dirty="0">
                <a:solidFill>
                  <a:srgbClr val="16161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, PO Box 1866, Mountain View, CA 94042, USA.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883750" y="126264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/>
            <a:r>
              <a:rPr lang="es-MX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Editor </a:t>
            </a:r>
            <a:r>
              <a:rPr lang="es-ES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r" eaLnBrk="1" hangingPunct="1"/>
            <a:r>
              <a:rPr lang="es-ES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James Rodríguez Calle</a:t>
            </a:r>
            <a:r>
              <a:rPr lang="es-ES" altLang="es-US" sz="6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</a:p>
          <a:p>
            <a:pPr algn="r" eaLnBrk="1" hangingPunct="1"/>
            <a:r>
              <a:rPr lang="es-ES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de publicación</a:t>
            </a:r>
          </a:p>
          <a:p>
            <a:pPr algn="r" eaLnBrk="1" hangingPunct="1"/>
            <a:r>
              <a:rPr lang="es-ES" altLang="es-US" sz="1200" b="0" dirty="0" smtClean="0">
                <a:solidFill>
                  <a:srgbClr val="16161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Junio de 2015</a:t>
            </a:r>
            <a:endParaRPr lang="es-ES" altLang="es-US" sz="1200" b="0" i="1" dirty="0">
              <a:solidFill>
                <a:srgbClr val="16161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006975" y="5692715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</a:rPr>
              <a:t>1James </a:t>
            </a:r>
            <a:r>
              <a:rPr lang="es-US" sz="1000" dirty="0" err="1" smtClean="0">
                <a:solidFill>
                  <a:schemeClr val="accent4">
                    <a:lumMod val="10000"/>
                  </a:schemeClr>
                </a:solidFill>
              </a:rPr>
              <a:t>Idrobo</a:t>
            </a:r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</a:rPr>
              <a:t>: Universidad </a:t>
            </a:r>
            <a:r>
              <a:rPr lang="es-US" sz="1000" dirty="0" err="1" smtClean="0">
                <a:solidFill>
                  <a:schemeClr val="accent4">
                    <a:lumMod val="10000"/>
                  </a:schemeClr>
                </a:solidFill>
              </a:rPr>
              <a:t>Icesi</a:t>
            </a:r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</a:rPr>
              <a:t>, Cali</a:t>
            </a:r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x-none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idrojojames@gmail.com </a:t>
            </a:r>
            <a:endParaRPr lang="es-CO" sz="1000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/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</a:rPr>
              <a:t>2James Rodríguez: Universidad </a:t>
            </a:r>
            <a:r>
              <a:rPr lang="es-US" sz="1000" dirty="0" err="1" smtClean="0">
                <a:solidFill>
                  <a:schemeClr val="accent4">
                    <a:lumMod val="10000"/>
                  </a:schemeClr>
                </a:solidFill>
              </a:rPr>
              <a:t>Icesi</a:t>
            </a:r>
            <a:r>
              <a:rPr lang="es-US" sz="1000" dirty="0" smtClean="0">
                <a:solidFill>
                  <a:schemeClr val="accent4">
                    <a:lumMod val="10000"/>
                  </a:schemeClr>
                </a:solidFill>
              </a:rPr>
              <a:t>, Cali.  jamesroca@gmail.com</a:t>
            </a:r>
            <a:endParaRPr lang="es-US" sz="100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07504" y="4968134"/>
            <a:ext cx="136815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Dependencia </a:t>
            </a:r>
          </a:p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académica:</a:t>
            </a:r>
          </a:p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Escuela de Ciencias </a:t>
            </a:r>
          </a:p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la Educación</a:t>
            </a:r>
          </a:p>
          <a:p>
            <a:endParaRPr lang="es-US" sz="900" dirty="0">
              <a:solidFill>
                <a:schemeClr val="accent4">
                  <a:lumMod val="1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US" sz="900" smtClean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Departamento de</a:t>
            </a:r>
            <a:endParaRPr lang="es-US" sz="900" dirty="0">
              <a:solidFill>
                <a:schemeClr val="accent4">
                  <a:lumMod val="1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US" sz="900" dirty="0">
                <a:solidFill>
                  <a:schemeClr val="accent4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Lenguaje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07" y="4365104"/>
            <a:ext cx="1393574" cy="493786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50" y="3708710"/>
            <a:ext cx="1045311" cy="584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676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ChangeArrowheads="1"/>
          </p:cNvSpPr>
          <p:nvPr/>
        </p:nvSpPr>
        <p:spPr bwMode="auto">
          <a:xfrm>
            <a:off x="2555875" y="404813"/>
            <a:ext cx="3529013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EL PROCESO DE LA ESCRITURA</a:t>
            </a:r>
            <a:endParaRPr lang="es-ES" altLang="en-US" sz="1400" b="1">
              <a:solidFill>
                <a:schemeClr val="tx2"/>
              </a:solidFill>
            </a:endParaRPr>
          </a:p>
        </p:txBody>
      </p:sp>
      <p:sp>
        <p:nvSpPr>
          <p:cNvPr id="13314" name="Line 3"/>
          <p:cNvSpPr>
            <a:spLocks noChangeShapeType="1"/>
          </p:cNvSpPr>
          <p:nvPr/>
        </p:nvSpPr>
        <p:spPr bwMode="auto">
          <a:xfrm>
            <a:off x="4211638" y="836613"/>
            <a:ext cx="0" cy="431800"/>
          </a:xfrm>
          <a:prstGeom prst="line">
            <a:avLst/>
          </a:prstGeom>
          <a:noFill/>
          <a:ln w="57150" cmpd="thinThick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3635375" y="1341438"/>
            <a:ext cx="11525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ETAPAS</a:t>
            </a:r>
            <a:endParaRPr lang="es-ES" altLang="en-US" sz="1400" b="1">
              <a:solidFill>
                <a:schemeClr val="tx2"/>
              </a:solidFill>
            </a:endParaRPr>
          </a:p>
        </p:txBody>
      </p:sp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1116013" y="1844675"/>
            <a:ext cx="172720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PREESCRITURA</a:t>
            </a:r>
            <a:endParaRPr lang="es-ES" altLang="en-US" sz="1400" b="1">
              <a:solidFill>
                <a:schemeClr val="tx2"/>
              </a:solidFill>
            </a:endParaRPr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6659563" y="1773238"/>
            <a:ext cx="107950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ESCRITURA</a:t>
            </a:r>
            <a:endParaRPr lang="es-ES" altLang="en-US" sz="1400" b="1">
              <a:solidFill>
                <a:schemeClr val="tx2"/>
              </a:solidFill>
            </a:endParaRPr>
          </a:p>
        </p:txBody>
      </p:sp>
      <p:sp>
        <p:nvSpPr>
          <p:cNvPr id="13318" name="Rectangle 7"/>
          <p:cNvSpPr>
            <a:spLocks noChangeArrowheads="1"/>
          </p:cNvSpPr>
          <p:nvPr/>
        </p:nvSpPr>
        <p:spPr bwMode="auto">
          <a:xfrm>
            <a:off x="214313" y="2500313"/>
            <a:ext cx="2035175" cy="357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Acopio de  información </a:t>
            </a:r>
          </a:p>
          <a:p>
            <a:pPr algn="ctr" eaLnBrk="1" hangingPunct="1"/>
            <a:endParaRPr lang="es-ES" altLang="en-US" sz="1400" b="1">
              <a:solidFill>
                <a:schemeClr val="tx2"/>
              </a:solidFill>
            </a:endParaRPr>
          </a:p>
        </p:txBody>
      </p:sp>
      <p:sp>
        <p:nvSpPr>
          <p:cNvPr id="13319" name="Rectangle 8"/>
          <p:cNvSpPr>
            <a:spLocks noChangeArrowheads="1"/>
          </p:cNvSpPr>
          <p:nvPr/>
        </p:nvSpPr>
        <p:spPr bwMode="auto">
          <a:xfrm>
            <a:off x="2357438" y="2428875"/>
            <a:ext cx="1285875" cy="3571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s-MX" altLang="en-US" sz="1400" b="1">
              <a:solidFill>
                <a:schemeClr val="tx2"/>
              </a:solidFill>
            </a:endParaRPr>
          </a:p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Planeación</a:t>
            </a:r>
            <a:endParaRPr lang="es-ES" altLang="en-US" sz="1400" b="1">
              <a:solidFill>
                <a:schemeClr val="tx2"/>
              </a:solidFill>
            </a:endParaRPr>
          </a:p>
        </p:txBody>
      </p:sp>
      <p:sp>
        <p:nvSpPr>
          <p:cNvPr id="13320" name="Rectangle 9"/>
          <p:cNvSpPr>
            <a:spLocks noChangeArrowheads="1"/>
          </p:cNvSpPr>
          <p:nvPr/>
        </p:nvSpPr>
        <p:spPr bwMode="auto">
          <a:xfrm>
            <a:off x="4572000" y="2571750"/>
            <a:ext cx="1368425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Redacción de</a:t>
            </a:r>
          </a:p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los párrafos</a:t>
            </a:r>
            <a:endParaRPr lang="es-ES" altLang="en-US" sz="1400" b="1">
              <a:solidFill>
                <a:schemeClr val="tx2"/>
              </a:solidFill>
            </a:endParaRPr>
          </a:p>
        </p:txBody>
      </p:sp>
      <p:sp>
        <p:nvSpPr>
          <p:cNvPr id="13321" name="Rectangle 10"/>
          <p:cNvSpPr>
            <a:spLocks noChangeArrowheads="1"/>
          </p:cNvSpPr>
          <p:nvPr/>
        </p:nvSpPr>
        <p:spPr bwMode="auto">
          <a:xfrm>
            <a:off x="6300788" y="2636838"/>
            <a:ext cx="10080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Revisión</a:t>
            </a:r>
            <a:endParaRPr lang="es-ES" altLang="en-US" sz="1400" b="1">
              <a:solidFill>
                <a:schemeClr val="tx2"/>
              </a:solidFill>
            </a:endParaRPr>
          </a:p>
        </p:txBody>
      </p:sp>
      <p:sp>
        <p:nvSpPr>
          <p:cNvPr id="13322" name="Rectangle 11"/>
          <p:cNvSpPr>
            <a:spLocks noChangeArrowheads="1"/>
          </p:cNvSpPr>
          <p:nvPr/>
        </p:nvSpPr>
        <p:spPr bwMode="auto">
          <a:xfrm>
            <a:off x="7667625" y="2636838"/>
            <a:ext cx="129540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Present. Final</a:t>
            </a:r>
            <a:endParaRPr lang="es-ES" altLang="en-US" sz="1400" b="1">
              <a:solidFill>
                <a:schemeClr val="tx2"/>
              </a:solidFill>
            </a:endParaRPr>
          </a:p>
        </p:txBody>
      </p:sp>
      <p:sp>
        <p:nvSpPr>
          <p:cNvPr id="13323" name="Rectangle 12"/>
          <p:cNvSpPr>
            <a:spLocks noChangeArrowheads="1"/>
          </p:cNvSpPr>
          <p:nvPr/>
        </p:nvSpPr>
        <p:spPr bwMode="auto">
          <a:xfrm>
            <a:off x="1187450" y="3357563"/>
            <a:ext cx="1296988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600" b="1">
                <a:solidFill>
                  <a:schemeClr val="tx2"/>
                </a:solidFill>
              </a:rPr>
              <a:t>SELECCIÓN</a:t>
            </a:r>
            <a:endParaRPr lang="es-ES" altLang="en-US" sz="1600" b="1">
              <a:solidFill>
                <a:schemeClr val="tx2"/>
              </a:solidFill>
            </a:endParaRPr>
          </a:p>
        </p:txBody>
      </p:sp>
      <p:sp>
        <p:nvSpPr>
          <p:cNvPr id="13324" name="Rectangle 13"/>
          <p:cNvSpPr>
            <a:spLocks noChangeArrowheads="1"/>
          </p:cNvSpPr>
          <p:nvPr/>
        </p:nvSpPr>
        <p:spPr bwMode="auto">
          <a:xfrm>
            <a:off x="2843213" y="3357563"/>
            <a:ext cx="1657350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600" b="1">
                <a:solidFill>
                  <a:schemeClr val="tx2"/>
                </a:solidFill>
              </a:rPr>
              <a:t>ORGANIZACIÓN</a:t>
            </a:r>
            <a:endParaRPr lang="es-ES" altLang="en-US" sz="1600" b="1">
              <a:solidFill>
                <a:schemeClr val="tx2"/>
              </a:solidFill>
            </a:endParaRPr>
          </a:p>
        </p:txBody>
      </p:sp>
      <p:sp>
        <p:nvSpPr>
          <p:cNvPr id="13325" name="Line 14"/>
          <p:cNvSpPr>
            <a:spLocks noChangeShapeType="1"/>
          </p:cNvSpPr>
          <p:nvPr/>
        </p:nvSpPr>
        <p:spPr bwMode="auto">
          <a:xfrm flipV="1">
            <a:off x="1619250" y="1557338"/>
            <a:ext cx="2016125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6" name="Line 15"/>
          <p:cNvSpPr>
            <a:spLocks noChangeShapeType="1"/>
          </p:cNvSpPr>
          <p:nvPr/>
        </p:nvSpPr>
        <p:spPr bwMode="auto">
          <a:xfrm flipH="1" flipV="1">
            <a:off x="4787900" y="1557338"/>
            <a:ext cx="230505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7" name="Line 16"/>
          <p:cNvSpPr>
            <a:spLocks noChangeShapeType="1"/>
          </p:cNvSpPr>
          <p:nvPr/>
        </p:nvSpPr>
        <p:spPr bwMode="auto">
          <a:xfrm flipV="1">
            <a:off x="857250" y="2205038"/>
            <a:ext cx="1049338" cy="295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8" name="Line 17"/>
          <p:cNvSpPr>
            <a:spLocks noChangeShapeType="1"/>
          </p:cNvSpPr>
          <p:nvPr/>
        </p:nvSpPr>
        <p:spPr bwMode="auto">
          <a:xfrm>
            <a:off x="1979613" y="2205038"/>
            <a:ext cx="13684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9" name="Line 18"/>
          <p:cNvSpPr>
            <a:spLocks noChangeShapeType="1"/>
          </p:cNvSpPr>
          <p:nvPr/>
        </p:nvSpPr>
        <p:spPr bwMode="auto">
          <a:xfrm flipV="1">
            <a:off x="1763713" y="2924175"/>
            <a:ext cx="1008062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30" name="Line 19"/>
          <p:cNvSpPr>
            <a:spLocks noChangeShapeType="1"/>
          </p:cNvSpPr>
          <p:nvPr/>
        </p:nvSpPr>
        <p:spPr bwMode="auto">
          <a:xfrm>
            <a:off x="2987675" y="2924175"/>
            <a:ext cx="576263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31" name="Line 20"/>
          <p:cNvSpPr>
            <a:spLocks noChangeShapeType="1"/>
          </p:cNvSpPr>
          <p:nvPr/>
        </p:nvSpPr>
        <p:spPr bwMode="auto">
          <a:xfrm flipV="1">
            <a:off x="5286375" y="2286000"/>
            <a:ext cx="180022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32" name="Line 21"/>
          <p:cNvSpPr>
            <a:spLocks noChangeShapeType="1"/>
          </p:cNvSpPr>
          <p:nvPr/>
        </p:nvSpPr>
        <p:spPr bwMode="auto">
          <a:xfrm flipV="1">
            <a:off x="6948488" y="2133600"/>
            <a:ext cx="144462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33" name="Line 22"/>
          <p:cNvSpPr>
            <a:spLocks noChangeShapeType="1"/>
          </p:cNvSpPr>
          <p:nvPr/>
        </p:nvSpPr>
        <p:spPr bwMode="auto">
          <a:xfrm flipH="1" flipV="1">
            <a:off x="7164388" y="2133600"/>
            <a:ext cx="86360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34" name="Rectangle 23"/>
          <p:cNvSpPr>
            <a:spLocks noChangeArrowheads="1"/>
          </p:cNvSpPr>
          <p:nvPr/>
        </p:nvSpPr>
        <p:spPr bwMode="auto">
          <a:xfrm>
            <a:off x="1476375" y="4292600"/>
            <a:ext cx="1150938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Ideas</a:t>
            </a:r>
          </a:p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Secundarias</a:t>
            </a:r>
            <a:endParaRPr lang="es-ES" altLang="en-US" sz="1400" b="1">
              <a:solidFill>
                <a:schemeClr val="tx2"/>
              </a:solidFill>
            </a:endParaRPr>
          </a:p>
        </p:txBody>
      </p:sp>
      <p:sp>
        <p:nvSpPr>
          <p:cNvPr id="13335" name="Rectangle 24"/>
          <p:cNvSpPr>
            <a:spLocks noChangeArrowheads="1"/>
          </p:cNvSpPr>
          <p:nvPr/>
        </p:nvSpPr>
        <p:spPr bwMode="auto">
          <a:xfrm>
            <a:off x="5003800" y="3357563"/>
            <a:ext cx="1081088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Gramatical</a:t>
            </a:r>
            <a:endParaRPr lang="es-ES" altLang="en-US" sz="1400" b="1">
              <a:solidFill>
                <a:schemeClr val="tx2"/>
              </a:solidFill>
            </a:endParaRPr>
          </a:p>
        </p:txBody>
      </p:sp>
      <p:sp>
        <p:nvSpPr>
          <p:cNvPr id="13336" name="Rectangle 25"/>
          <p:cNvSpPr>
            <a:spLocks noChangeArrowheads="1"/>
          </p:cNvSpPr>
          <p:nvPr/>
        </p:nvSpPr>
        <p:spPr bwMode="auto">
          <a:xfrm>
            <a:off x="250825" y="4292600"/>
            <a:ext cx="1081088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Ideas</a:t>
            </a:r>
          </a:p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Principales</a:t>
            </a:r>
            <a:endParaRPr lang="es-ES" altLang="en-US" sz="1400" b="1">
              <a:solidFill>
                <a:schemeClr val="tx2"/>
              </a:solidFill>
            </a:endParaRPr>
          </a:p>
        </p:txBody>
      </p:sp>
      <p:sp>
        <p:nvSpPr>
          <p:cNvPr id="13337" name="Line 26"/>
          <p:cNvSpPr>
            <a:spLocks noChangeShapeType="1"/>
          </p:cNvSpPr>
          <p:nvPr/>
        </p:nvSpPr>
        <p:spPr bwMode="auto">
          <a:xfrm flipV="1">
            <a:off x="684213" y="3644900"/>
            <a:ext cx="8636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38" name="Line 27"/>
          <p:cNvSpPr>
            <a:spLocks noChangeShapeType="1"/>
          </p:cNvSpPr>
          <p:nvPr/>
        </p:nvSpPr>
        <p:spPr bwMode="auto">
          <a:xfrm flipH="1" flipV="1">
            <a:off x="1835150" y="3644900"/>
            <a:ext cx="433388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39" name="Rectangle 28"/>
          <p:cNvSpPr>
            <a:spLocks noChangeArrowheads="1"/>
          </p:cNvSpPr>
          <p:nvPr/>
        </p:nvSpPr>
        <p:spPr bwMode="auto">
          <a:xfrm>
            <a:off x="714375" y="5211763"/>
            <a:ext cx="129540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Jerarquización</a:t>
            </a:r>
            <a:endParaRPr lang="es-ES" altLang="en-US" sz="1400" b="1">
              <a:solidFill>
                <a:schemeClr val="tx2"/>
              </a:solidFill>
            </a:endParaRPr>
          </a:p>
        </p:txBody>
      </p:sp>
      <p:sp>
        <p:nvSpPr>
          <p:cNvPr id="13340" name="Rectangle 29"/>
          <p:cNvSpPr>
            <a:spLocks noChangeArrowheads="1"/>
          </p:cNvSpPr>
          <p:nvPr/>
        </p:nvSpPr>
        <p:spPr bwMode="auto">
          <a:xfrm>
            <a:off x="6300788" y="3357563"/>
            <a:ext cx="1150937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Ortográfica</a:t>
            </a:r>
            <a:endParaRPr lang="es-ES" altLang="en-US" sz="1400" b="1">
              <a:solidFill>
                <a:schemeClr val="tx2"/>
              </a:solidFill>
            </a:endParaRPr>
          </a:p>
        </p:txBody>
      </p:sp>
      <p:sp>
        <p:nvSpPr>
          <p:cNvPr id="13341" name="Rectangle 30"/>
          <p:cNvSpPr>
            <a:spLocks noChangeArrowheads="1"/>
          </p:cNvSpPr>
          <p:nvPr/>
        </p:nvSpPr>
        <p:spPr bwMode="auto">
          <a:xfrm>
            <a:off x="2705100" y="4357688"/>
            <a:ext cx="129540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Mapas</a:t>
            </a:r>
          </a:p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Conceptuales</a:t>
            </a:r>
            <a:endParaRPr lang="es-ES" altLang="en-US" sz="1400" b="1">
              <a:solidFill>
                <a:schemeClr val="tx2"/>
              </a:solidFill>
            </a:endParaRPr>
          </a:p>
        </p:txBody>
      </p:sp>
      <p:sp>
        <p:nvSpPr>
          <p:cNvPr id="13342" name="Rectangle 31"/>
          <p:cNvSpPr>
            <a:spLocks noChangeArrowheads="1"/>
          </p:cNvSpPr>
          <p:nvPr/>
        </p:nvSpPr>
        <p:spPr bwMode="auto">
          <a:xfrm>
            <a:off x="4716463" y="4221163"/>
            <a:ext cx="201612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Esquema temático</a:t>
            </a:r>
            <a:endParaRPr lang="es-ES" altLang="en-US" sz="1400" b="1">
              <a:solidFill>
                <a:schemeClr val="tx2"/>
              </a:solidFill>
            </a:endParaRPr>
          </a:p>
        </p:txBody>
      </p:sp>
      <p:sp>
        <p:nvSpPr>
          <p:cNvPr id="13343" name="Rectangle 32"/>
          <p:cNvSpPr>
            <a:spLocks noChangeArrowheads="1"/>
          </p:cNvSpPr>
          <p:nvPr/>
        </p:nvSpPr>
        <p:spPr bwMode="auto">
          <a:xfrm>
            <a:off x="7596188" y="3357563"/>
            <a:ext cx="12954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Estilística</a:t>
            </a:r>
            <a:endParaRPr lang="es-ES" altLang="en-US" sz="1400" b="1">
              <a:solidFill>
                <a:schemeClr val="tx2"/>
              </a:solidFill>
            </a:endParaRPr>
          </a:p>
        </p:txBody>
      </p:sp>
      <p:sp>
        <p:nvSpPr>
          <p:cNvPr id="13344" name="Rectangle 33"/>
          <p:cNvSpPr>
            <a:spLocks noChangeArrowheads="1"/>
          </p:cNvSpPr>
          <p:nvPr/>
        </p:nvSpPr>
        <p:spPr bwMode="auto">
          <a:xfrm>
            <a:off x="2643188" y="5283200"/>
            <a:ext cx="14414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Diseño arbóreo</a:t>
            </a:r>
            <a:endParaRPr lang="es-ES" altLang="en-US" sz="1400" b="1">
              <a:solidFill>
                <a:schemeClr val="tx2"/>
              </a:solidFill>
            </a:endParaRPr>
          </a:p>
        </p:txBody>
      </p:sp>
      <p:sp>
        <p:nvSpPr>
          <p:cNvPr id="13345" name="Line 34"/>
          <p:cNvSpPr>
            <a:spLocks noChangeShapeType="1"/>
          </p:cNvSpPr>
          <p:nvPr/>
        </p:nvSpPr>
        <p:spPr bwMode="auto">
          <a:xfrm flipV="1">
            <a:off x="3203575" y="3716338"/>
            <a:ext cx="360363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46" name="Line 35"/>
          <p:cNvSpPr>
            <a:spLocks noChangeShapeType="1"/>
          </p:cNvSpPr>
          <p:nvPr/>
        </p:nvSpPr>
        <p:spPr bwMode="auto">
          <a:xfrm flipH="1" flipV="1">
            <a:off x="3563938" y="3716338"/>
            <a:ext cx="1800225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47" name="Rectangle 36"/>
          <p:cNvSpPr>
            <a:spLocks noChangeArrowheads="1"/>
          </p:cNvSpPr>
          <p:nvPr/>
        </p:nvSpPr>
        <p:spPr bwMode="auto">
          <a:xfrm>
            <a:off x="7500938" y="5214938"/>
            <a:ext cx="15843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Cuantificación de</a:t>
            </a:r>
          </a:p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los párrafos</a:t>
            </a:r>
            <a:endParaRPr lang="es-ES" altLang="en-US" sz="1400" b="1">
              <a:solidFill>
                <a:schemeClr val="tx2"/>
              </a:solidFill>
            </a:endParaRPr>
          </a:p>
        </p:txBody>
      </p:sp>
      <p:sp>
        <p:nvSpPr>
          <p:cNvPr id="13348" name="Rectangle 37"/>
          <p:cNvSpPr>
            <a:spLocks noChangeArrowheads="1"/>
          </p:cNvSpPr>
          <p:nvPr/>
        </p:nvSpPr>
        <p:spPr bwMode="auto">
          <a:xfrm>
            <a:off x="5715000" y="5214938"/>
            <a:ext cx="15843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Nomencladores</a:t>
            </a:r>
          </a:p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decimales</a:t>
            </a:r>
            <a:endParaRPr lang="es-ES" altLang="en-US" sz="1400" b="1">
              <a:solidFill>
                <a:schemeClr val="tx2"/>
              </a:solidFill>
            </a:endParaRPr>
          </a:p>
        </p:txBody>
      </p:sp>
      <p:sp>
        <p:nvSpPr>
          <p:cNvPr id="13349" name="Rectangle 38"/>
          <p:cNvSpPr>
            <a:spLocks noChangeArrowheads="1"/>
          </p:cNvSpPr>
          <p:nvPr/>
        </p:nvSpPr>
        <p:spPr bwMode="auto">
          <a:xfrm>
            <a:off x="4286250" y="5286375"/>
            <a:ext cx="1296988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 b="1">
                <a:solidFill>
                  <a:schemeClr val="tx2"/>
                </a:solidFill>
              </a:rPr>
              <a:t>Jerarquización</a:t>
            </a:r>
            <a:endParaRPr lang="es-ES" altLang="en-US" sz="1400" b="1">
              <a:solidFill>
                <a:schemeClr val="tx2"/>
              </a:solidFill>
            </a:endParaRPr>
          </a:p>
        </p:txBody>
      </p:sp>
      <p:sp>
        <p:nvSpPr>
          <p:cNvPr id="13350" name="Line 39"/>
          <p:cNvSpPr>
            <a:spLocks noChangeShapeType="1"/>
          </p:cNvSpPr>
          <p:nvPr/>
        </p:nvSpPr>
        <p:spPr bwMode="auto">
          <a:xfrm flipH="1">
            <a:off x="1428750" y="4714875"/>
            <a:ext cx="1714500" cy="500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51" name="Line 40"/>
          <p:cNvSpPr>
            <a:spLocks noChangeShapeType="1"/>
          </p:cNvSpPr>
          <p:nvPr/>
        </p:nvSpPr>
        <p:spPr bwMode="auto">
          <a:xfrm>
            <a:off x="3143250" y="4714875"/>
            <a:ext cx="214313" cy="571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52" name="Line 41"/>
          <p:cNvSpPr>
            <a:spLocks noChangeShapeType="1"/>
          </p:cNvSpPr>
          <p:nvPr/>
        </p:nvSpPr>
        <p:spPr bwMode="auto">
          <a:xfrm flipH="1">
            <a:off x="5000625" y="4581525"/>
            <a:ext cx="508000" cy="704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53" name="Line 42"/>
          <p:cNvSpPr>
            <a:spLocks noChangeShapeType="1"/>
          </p:cNvSpPr>
          <p:nvPr/>
        </p:nvSpPr>
        <p:spPr bwMode="auto">
          <a:xfrm>
            <a:off x="5715000" y="4572000"/>
            <a:ext cx="571500" cy="642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54" name="Line 43"/>
          <p:cNvSpPr>
            <a:spLocks noChangeShapeType="1"/>
          </p:cNvSpPr>
          <p:nvPr/>
        </p:nvSpPr>
        <p:spPr bwMode="auto">
          <a:xfrm>
            <a:off x="5857875" y="4572000"/>
            <a:ext cx="2000250" cy="642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55" name="Line 44"/>
          <p:cNvSpPr>
            <a:spLocks noChangeShapeType="1"/>
          </p:cNvSpPr>
          <p:nvPr/>
        </p:nvSpPr>
        <p:spPr bwMode="auto">
          <a:xfrm flipV="1">
            <a:off x="5580063" y="2997200"/>
            <a:ext cx="1152525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56" name="Line 45"/>
          <p:cNvSpPr>
            <a:spLocks noChangeShapeType="1"/>
          </p:cNvSpPr>
          <p:nvPr/>
        </p:nvSpPr>
        <p:spPr bwMode="auto">
          <a:xfrm flipH="1" flipV="1">
            <a:off x="6732588" y="2997200"/>
            <a:ext cx="71437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57" name="Line 46"/>
          <p:cNvSpPr>
            <a:spLocks noChangeShapeType="1"/>
          </p:cNvSpPr>
          <p:nvPr/>
        </p:nvSpPr>
        <p:spPr bwMode="auto">
          <a:xfrm>
            <a:off x="6732588" y="2997200"/>
            <a:ext cx="1584325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404813"/>
            <a:ext cx="8229600" cy="5721350"/>
          </a:xfrm>
          <a:solidFill>
            <a:schemeClr val="bg1"/>
          </a:solidFill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s-MX" altLang="en-US" sz="1800" b="1" smtClean="0"/>
              <a:t>TEXTO (Tema General</a:t>
            </a:r>
            <a:r>
              <a:rPr lang="es-MX" altLang="en-US" sz="1600" b="1" smtClean="0"/>
              <a:t>)</a:t>
            </a:r>
          </a:p>
          <a:p>
            <a:pPr eaLnBrk="1" hangingPunct="1">
              <a:buFontTx/>
              <a:buNone/>
            </a:pPr>
            <a:endParaRPr lang="es-MX" altLang="en-US" sz="1600" b="1" smtClean="0"/>
          </a:p>
          <a:p>
            <a:pPr eaLnBrk="1" hangingPunct="1">
              <a:buFontTx/>
              <a:buNone/>
            </a:pPr>
            <a:endParaRPr lang="es-MX" altLang="en-US" sz="1600" b="1" smtClean="0"/>
          </a:p>
          <a:p>
            <a:pPr eaLnBrk="1" hangingPunct="1">
              <a:buFontTx/>
              <a:buNone/>
            </a:pPr>
            <a:endParaRPr lang="es-ES" altLang="en-US" sz="1600" b="1" smtClean="0"/>
          </a:p>
        </p:txBody>
      </p:sp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468313" y="1196975"/>
            <a:ext cx="935037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/>
              <a:t>Subtema 1</a:t>
            </a:r>
            <a:endParaRPr lang="es-ES" altLang="en-US" sz="1400"/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2771775" y="1989138"/>
            <a:ext cx="649288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/>
              <a:t>Ídem</a:t>
            </a:r>
            <a:endParaRPr lang="es-ES" altLang="en-US" sz="1400"/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5003800" y="1196975"/>
            <a:ext cx="936625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/>
              <a:t>Subtema 5</a:t>
            </a:r>
            <a:endParaRPr lang="es-ES" altLang="en-US" sz="1400"/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3851275" y="1196975"/>
            <a:ext cx="1008063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/>
              <a:t>Subtema 4</a:t>
            </a:r>
            <a:endParaRPr lang="es-ES" altLang="en-US" sz="1400"/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2700338" y="1196975"/>
            <a:ext cx="1008062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/>
              <a:t>Subtema 3</a:t>
            </a:r>
            <a:endParaRPr lang="es-ES" altLang="en-US" sz="1400"/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1547813" y="1196975"/>
            <a:ext cx="935037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/>
              <a:t>Subtema 2</a:t>
            </a:r>
            <a:endParaRPr lang="es-ES" altLang="en-US" sz="1400"/>
          </a:p>
        </p:txBody>
      </p:sp>
      <p:sp>
        <p:nvSpPr>
          <p:cNvPr id="14344" name="Rectangle 9"/>
          <p:cNvSpPr>
            <a:spLocks noChangeArrowheads="1"/>
          </p:cNvSpPr>
          <p:nvPr/>
        </p:nvSpPr>
        <p:spPr bwMode="auto">
          <a:xfrm>
            <a:off x="1763713" y="1989138"/>
            <a:ext cx="647700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/>
              <a:t>Ídem</a:t>
            </a:r>
            <a:endParaRPr lang="es-ES" altLang="en-US" sz="1400"/>
          </a:p>
        </p:txBody>
      </p:sp>
      <p:sp>
        <p:nvSpPr>
          <p:cNvPr id="14345" name="Rectangle 10"/>
          <p:cNvSpPr>
            <a:spLocks noChangeArrowheads="1"/>
          </p:cNvSpPr>
          <p:nvPr/>
        </p:nvSpPr>
        <p:spPr bwMode="auto">
          <a:xfrm>
            <a:off x="468313" y="1916113"/>
            <a:ext cx="863600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s-MX" altLang="en-US" sz="1400"/>
          </a:p>
          <a:p>
            <a:pPr algn="ctr" eaLnBrk="1" hangingPunct="1"/>
            <a:endParaRPr lang="es-MX" altLang="en-US" sz="1400"/>
          </a:p>
          <a:p>
            <a:pPr algn="ctr" eaLnBrk="1" hangingPunct="1"/>
            <a:r>
              <a:rPr lang="es-MX" altLang="en-US" sz="1400"/>
              <a:t>Idea(s)</a:t>
            </a:r>
          </a:p>
          <a:p>
            <a:pPr algn="ctr" eaLnBrk="1" hangingPunct="1"/>
            <a:r>
              <a:rPr lang="es-MX" altLang="en-US" sz="1400"/>
              <a:t>principales</a:t>
            </a:r>
          </a:p>
          <a:p>
            <a:pPr algn="ctr" eaLnBrk="1" hangingPunct="1"/>
            <a:endParaRPr lang="es-MX" altLang="en-US" sz="1400"/>
          </a:p>
          <a:p>
            <a:pPr algn="ctr" eaLnBrk="1" hangingPunct="1"/>
            <a:endParaRPr lang="es-ES" altLang="en-US" sz="1400"/>
          </a:p>
        </p:txBody>
      </p:sp>
      <p:sp>
        <p:nvSpPr>
          <p:cNvPr id="14346" name="Rectangle 11"/>
          <p:cNvSpPr>
            <a:spLocks noChangeArrowheads="1"/>
          </p:cNvSpPr>
          <p:nvPr/>
        </p:nvSpPr>
        <p:spPr bwMode="auto">
          <a:xfrm>
            <a:off x="1116013" y="5229225"/>
            <a:ext cx="1223962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/>
              <a:t>Idea(s)</a:t>
            </a:r>
          </a:p>
          <a:p>
            <a:pPr algn="ctr" eaLnBrk="1" hangingPunct="1"/>
            <a:r>
              <a:rPr lang="es-MX" altLang="en-US" sz="1400"/>
              <a:t>Principal(es)</a:t>
            </a:r>
            <a:endParaRPr lang="es-ES" altLang="en-US" sz="1400"/>
          </a:p>
        </p:txBody>
      </p:sp>
      <p:sp>
        <p:nvSpPr>
          <p:cNvPr id="14347" name="Rectangle 12"/>
          <p:cNvSpPr>
            <a:spLocks noChangeArrowheads="1"/>
          </p:cNvSpPr>
          <p:nvPr/>
        </p:nvSpPr>
        <p:spPr bwMode="auto">
          <a:xfrm>
            <a:off x="2987675" y="3500438"/>
            <a:ext cx="1728788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800" b="1" dirty="0"/>
              <a:t>COHESIÓN</a:t>
            </a:r>
            <a:endParaRPr lang="es-ES" altLang="en-US" sz="1800" dirty="0"/>
          </a:p>
        </p:txBody>
      </p:sp>
      <p:sp>
        <p:nvSpPr>
          <p:cNvPr id="14348" name="Rectangle 13"/>
          <p:cNvSpPr>
            <a:spLocks noChangeArrowheads="1"/>
          </p:cNvSpPr>
          <p:nvPr/>
        </p:nvSpPr>
        <p:spPr bwMode="auto">
          <a:xfrm>
            <a:off x="539750" y="3068638"/>
            <a:ext cx="863600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/>
              <a:t>Uno o más</a:t>
            </a:r>
          </a:p>
          <a:p>
            <a:pPr algn="ctr" eaLnBrk="1" hangingPunct="1"/>
            <a:r>
              <a:rPr lang="es-MX" altLang="en-US" sz="1400"/>
              <a:t>párrafos</a:t>
            </a:r>
            <a:endParaRPr lang="es-ES" altLang="en-US" sz="1400"/>
          </a:p>
        </p:txBody>
      </p:sp>
      <p:sp>
        <p:nvSpPr>
          <p:cNvPr id="14349" name="Rectangle 14"/>
          <p:cNvSpPr>
            <a:spLocks noChangeArrowheads="1"/>
          </p:cNvSpPr>
          <p:nvPr/>
        </p:nvSpPr>
        <p:spPr bwMode="auto">
          <a:xfrm>
            <a:off x="6084888" y="1196975"/>
            <a:ext cx="576262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600"/>
              <a:t>…..</a:t>
            </a:r>
            <a:endParaRPr lang="es-ES" altLang="en-US" sz="1600"/>
          </a:p>
        </p:txBody>
      </p:sp>
      <p:sp>
        <p:nvSpPr>
          <p:cNvPr id="14350" name="Line 15"/>
          <p:cNvSpPr>
            <a:spLocks noChangeShapeType="1"/>
          </p:cNvSpPr>
          <p:nvPr/>
        </p:nvSpPr>
        <p:spPr bwMode="auto">
          <a:xfrm>
            <a:off x="6877050" y="908050"/>
            <a:ext cx="0" cy="2519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51" name="Line 16"/>
          <p:cNvSpPr>
            <a:spLocks noChangeShapeType="1"/>
          </p:cNvSpPr>
          <p:nvPr/>
        </p:nvSpPr>
        <p:spPr bwMode="auto">
          <a:xfrm flipH="1">
            <a:off x="6659563" y="34290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52" name="Line 17"/>
          <p:cNvSpPr>
            <a:spLocks noChangeShapeType="1"/>
          </p:cNvSpPr>
          <p:nvPr/>
        </p:nvSpPr>
        <p:spPr bwMode="auto">
          <a:xfrm flipH="1">
            <a:off x="6659563" y="90805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53" name="Rectangle 18"/>
          <p:cNvSpPr>
            <a:spLocks noChangeArrowheads="1"/>
          </p:cNvSpPr>
          <p:nvPr/>
        </p:nvSpPr>
        <p:spPr bwMode="auto">
          <a:xfrm>
            <a:off x="5003800" y="1989138"/>
            <a:ext cx="647700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/>
              <a:t>Ídem</a:t>
            </a:r>
            <a:endParaRPr lang="es-ES" altLang="en-US" sz="1400"/>
          </a:p>
        </p:txBody>
      </p:sp>
      <p:sp>
        <p:nvSpPr>
          <p:cNvPr id="14354" name="Rectangle 19"/>
          <p:cNvSpPr>
            <a:spLocks noChangeArrowheads="1"/>
          </p:cNvSpPr>
          <p:nvPr/>
        </p:nvSpPr>
        <p:spPr bwMode="auto">
          <a:xfrm>
            <a:off x="3851275" y="1989138"/>
            <a:ext cx="647700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/>
              <a:t>Ídem</a:t>
            </a:r>
            <a:endParaRPr lang="es-ES" altLang="en-US" sz="1400"/>
          </a:p>
        </p:txBody>
      </p:sp>
      <p:sp>
        <p:nvSpPr>
          <p:cNvPr id="14355" name="Rectangle 20"/>
          <p:cNvSpPr>
            <a:spLocks noChangeArrowheads="1"/>
          </p:cNvSpPr>
          <p:nvPr/>
        </p:nvSpPr>
        <p:spPr bwMode="auto">
          <a:xfrm>
            <a:off x="1763713" y="2708275"/>
            <a:ext cx="5762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/>
              <a:t>Ídem</a:t>
            </a:r>
            <a:endParaRPr lang="es-ES" altLang="en-US" sz="1400"/>
          </a:p>
        </p:txBody>
      </p:sp>
      <p:sp>
        <p:nvSpPr>
          <p:cNvPr id="14356" name="Rectangle 21"/>
          <p:cNvSpPr>
            <a:spLocks noChangeArrowheads="1"/>
          </p:cNvSpPr>
          <p:nvPr/>
        </p:nvSpPr>
        <p:spPr bwMode="auto">
          <a:xfrm>
            <a:off x="2987675" y="4149725"/>
            <a:ext cx="1943100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800" b="1"/>
              <a:t>PÁRRAFOS</a:t>
            </a:r>
            <a:endParaRPr lang="es-ES" altLang="en-US" sz="1800" b="1"/>
          </a:p>
        </p:txBody>
      </p:sp>
      <p:sp>
        <p:nvSpPr>
          <p:cNvPr id="14357" name="Rectangle 22"/>
          <p:cNvSpPr>
            <a:spLocks noChangeArrowheads="1"/>
          </p:cNvSpPr>
          <p:nvPr/>
        </p:nvSpPr>
        <p:spPr bwMode="auto">
          <a:xfrm>
            <a:off x="5076825" y="2708275"/>
            <a:ext cx="5762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/>
              <a:t>Ídem</a:t>
            </a:r>
            <a:endParaRPr lang="es-ES" altLang="en-US" sz="1400"/>
          </a:p>
        </p:txBody>
      </p:sp>
      <p:sp>
        <p:nvSpPr>
          <p:cNvPr id="14358" name="Rectangle 23"/>
          <p:cNvSpPr>
            <a:spLocks noChangeArrowheads="1"/>
          </p:cNvSpPr>
          <p:nvPr/>
        </p:nvSpPr>
        <p:spPr bwMode="auto">
          <a:xfrm>
            <a:off x="3851275" y="2708275"/>
            <a:ext cx="649288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/>
              <a:t>Ídem</a:t>
            </a:r>
            <a:endParaRPr lang="es-ES" altLang="en-US" sz="1400"/>
          </a:p>
        </p:txBody>
      </p:sp>
      <p:sp>
        <p:nvSpPr>
          <p:cNvPr id="14359" name="Rectangle 24"/>
          <p:cNvSpPr>
            <a:spLocks noChangeArrowheads="1"/>
          </p:cNvSpPr>
          <p:nvPr/>
        </p:nvSpPr>
        <p:spPr bwMode="auto">
          <a:xfrm>
            <a:off x="2771775" y="2708275"/>
            <a:ext cx="649288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/>
              <a:t>Ídem</a:t>
            </a:r>
            <a:endParaRPr lang="es-ES" altLang="en-US" sz="1400"/>
          </a:p>
        </p:txBody>
      </p:sp>
      <p:sp>
        <p:nvSpPr>
          <p:cNvPr id="14360" name="Rectangle 25"/>
          <p:cNvSpPr>
            <a:spLocks noChangeArrowheads="1"/>
          </p:cNvSpPr>
          <p:nvPr/>
        </p:nvSpPr>
        <p:spPr bwMode="auto">
          <a:xfrm>
            <a:off x="3132138" y="5589588"/>
            <a:ext cx="1511300" cy="4302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 b="1"/>
              <a:t>COHERENCIA</a:t>
            </a:r>
            <a:endParaRPr lang="es-ES" altLang="en-US" sz="1400" b="1"/>
          </a:p>
        </p:txBody>
      </p:sp>
      <p:sp>
        <p:nvSpPr>
          <p:cNvPr id="14361" name="Rectangle 26"/>
          <p:cNvSpPr>
            <a:spLocks noChangeArrowheads="1"/>
          </p:cNvSpPr>
          <p:nvPr/>
        </p:nvSpPr>
        <p:spPr bwMode="auto">
          <a:xfrm>
            <a:off x="5219700" y="5229225"/>
            <a:ext cx="1368425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400"/>
              <a:t>Idea(s)</a:t>
            </a:r>
          </a:p>
          <a:p>
            <a:pPr algn="ctr" eaLnBrk="1" hangingPunct="1"/>
            <a:r>
              <a:rPr lang="es-MX" altLang="en-US" sz="1400"/>
              <a:t>Secundaria(s)</a:t>
            </a:r>
            <a:endParaRPr lang="es-ES" altLang="en-US" sz="1400"/>
          </a:p>
        </p:txBody>
      </p:sp>
      <p:sp>
        <p:nvSpPr>
          <p:cNvPr id="14362" name="Rectangle 27"/>
          <p:cNvSpPr>
            <a:spLocks noChangeArrowheads="1"/>
          </p:cNvSpPr>
          <p:nvPr/>
        </p:nvSpPr>
        <p:spPr bwMode="auto">
          <a:xfrm>
            <a:off x="2987675" y="4724400"/>
            <a:ext cx="16557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600"/>
              <a:t>Microestructuras</a:t>
            </a:r>
            <a:endParaRPr lang="es-ES" altLang="en-US" sz="1600"/>
          </a:p>
        </p:txBody>
      </p:sp>
      <p:sp>
        <p:nvSpPr>
          <p:cNvPr id="14363" name="Line 28"/>
          <p:cNvSpPr>
            <a:spLocks noChangeShapeType="1"/>
          </p:cNvSpPr>
          <p:nvPr/>
        </p:nvSpPr>
        <p:spPr bwMode="auto">
          <a:xfrm>
            <a:off x="900113" y="15573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64" name="Line 29"/>
          <p:cNvSpPr>
            <a:spLocks noChangeShapeType="1"/>
          </p:cNvSpPr>
          <p:nvPr/>
        </p:nvSpPr>
        <p:spPr bwMode="auto">
          <a:xfrm>
            <a:off x="900113" y="26368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65" name="Line 30"/>
          <p:cNvSpPr>
            <a:spLocks noChangeShapeType="1"/>
          </p:cNvSpPr>
          <p:nvPr/>
        </p:nvSpPr>
        <p:spPr bwMode="auto">
          <a:xfrm>
            <a:off x="2124075" y="18446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66" name="Line 31"/>
          <p:cNvSpPr>
            <a:spLocks noChangeShapeType="1"/>
          </p:cNvSpPr>
          <p:nvPr/>
        </p:nvSpPr>
        <p:spPr bwMode="auto">
          <a:xfrm>
            <a:off x="1979613" y="1557338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67" name="Line 32"/>
          <p:cNvSpPr>
            <a:spLocks noChangeShapeType="1"/>
          </p:cNvSpPr>
          <p:nvPr/>
        </p:nvSpPr>
        <p:spPr bwMode="auto">
          <a:xfrm>
            <a:off x="1979613" y="23495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68" name="Line 33"/>
          <p:cNvSpPr>
            <a:spLocks noChangeShapeType="1"/>
          </p:cNvSpPr>
          <p:nvPr/>
        </p:nvSpPr>
        <p:spPr bwMode="auto">
          <a:xfrm>
            <a:off x="3059113" y="1557338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69" name="Line 34"/>
          <p:cNvSpPr>
            <a:spLocks noChangeShapeType="1"/>
          </p:cNvSpPr>
          <p:nvPr/>
        </p:nvSpPr>
        <p:spPr bwMode="auto">
          <a:xfrm>
            <a:off x="3059113" y="23495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70" name="Line 35"/>
          <p:cNvSpPr>
            <a:spLocks noChangeShapeType="1"/>
          </p:cNvSpPr>
          <p:nvPr/>
        </p:nvSpPr>
        <p:spPr bwMode="auto">
          <a:xfrm>
            <a:off x="1042988" y="3716338"/>
            <a:ext cx="230505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71" name="Line 36"/>
          <p:cNvSpPr>
            <a:spLocks noChangeShapeType="1"/>
          </p:cNvSpPr>
          <p:nvPr/>
        </p:nvSpPr>
        <p:spPr bwMode="auto">
          <a:xfrm>
            <a:off x="3779838" y="44370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72" name="Line 37"/>
          <p:cNvSpPr>
            <a:spLocks noChangeShapeType="1"/>
          </p:cNvSpPr>
          <p:nvPr/>
        </p:nvSpPr>
        <p:spPr bwMode="auto">
          <a:xfrm>
            <a:off x="1619250" y="5734050"/>
            <a:ext cx="1512888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73" name="Line 38"/>
          <p:cNvSpPr>
            <a:spLocks noChangeShapeType="1"/>
          </p:cNvSpPr>
          <p:nvPr/>
        </p:nvSpPr>
        <p:spPr bwMode="auto">
          <a:xfrm flipV="1">
            <a:off x="1619250" y="4941888"/>
            <a:ext cx="1368425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74" name="Line 39"/>
          <p:cNvSpPr>
            <a:spLocks noChangeShapeType="1"/>
          </p:cNvSpPr>
          <p:nvPr/>
        </p:nvSpPr>
        <p:spPr bwMode="auto">
          <a:xfrm>
            <a:off x="4643438" y="4868863"/>
            <a:ext cx="1512887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75" name="Line 40"/>
          <p:cNvSpPr>
            <a:spLocks noChangeShapeType="1"/>
          </p:cNvSpPr>
          <p:nvPr/>
        </p:nvSpPr>
        <p:spPr bwMode="auto">
          <a:xfrm flipV="1">
            <a:off x="4643438" y="5805488"/>
            <a:ext cx="1152525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76" name="Line 41"/>
          <p:cNvSpPr>
            <a:spLocks noChangeShapeType="1"/>
          </p:cNvSpPr>
          <p:nvPr/>
        </p:nvSpPr>
        <p:spPr bwMode="auto">
          <a:xfrm>
            <a:off x="4140200" y="1557338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77" name="Line 42"/>
          <p:cNvSpPr>
            <a:spLocks noChangeShapeType="1"/>
          </p:cNvSpPr>
          <p:nvPr/>
        </p:nvSpPr>
        <p:spPr bwMode="auto">
          <a:xfrm>
            <a:off x="4140200" y="23495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78" name="Line 43"/>
          <p:cNvSpPr>
            <a:spLocks noChangeShapeType="1"/>
          </p:cNvSpPr>
          <p:nvPr/>
        </p:nvSpPr>
        <p:spPr bwMode="auto">
          <a:xfrm>
            <a:off x="5364163" y="1557338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79" name="Line 44"/>
          <p:cNvSpPr>
            <a:spLocks noChangeShapeType="1"/>
          </p:cNvSpPr>
          <p:nvPr/>
        </p:nvSpPr>
        <p:spPr bwMode="auto">
          <a:xfrm>
            <a:off x="5292725" y="23495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80" name="Rectangle 45"/>
          <p:cNvSpPr>
            <a:spLocks noChangeArrowheads="1"/>
          </p:cNvSpPr>
          <p:nvPr/>
        </p:nvSpPr>
        <p:spPr bwMode="auto">
          <a:xfrm>
            <a:off x="7019925" y="1989138"/>
            <a:ext cx="17287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MX" altLang="en-US" sz="1600" b="1"/>
              <a:t>Macro estructura</a:t>
            </a:r>
            <a:endParaRPr lang="es-ES" altLang="en-US" sz="1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255</Words>
  <Application>Microsoft Office PowerPoint</Application>
  <PresentationFormat>Presentación en pantalla (4:3)</PresentationFormat>
  <Paragraphs>88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2" baseType="lpstr">
      <vt:lpstr>ＭＳ Ｐゴシック</vt:lpstr>
      <vt:lpstr>ＭＳ Ｐゴシック</vt:lpstr>
      <vt:lpstr>Arial</vt:lpstr>
      <vt:lpstr>Calibri</vt:lpstr>
      <vt:lpstr>Georgia</vt:lpstr>
      <vt:lpstr>Verdana</vt:lpstr>
      <vt:lpstr>Wingdings</vt:lpstr>
      <vt:lpstr>Diseño predeterminado</vt:lpstr>
      <vt:lpstr>1_Tema de Office</vt:lpstr>
      <vt:lpstr>Escritura y pre-escritura James Idrobo1</vt:lpstr>
      <vt:lpstr>Presentación de PowerPoint</vt:lpstr>
      <vt:lpstr>Presentación de PowerPoint</vt:lpstr>
    </vt:vector>
  </TitlesOfParts>
  <Company>Universidad Icesi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salon</dc:creator>
  <cp:lastModifiedBy>José David Zafra</cp:lastModifiedBy>
  <cp:revision>12</cp:revision>
  <dcterms:created xsi:type="dcterms:W3CDTF">2007-04-24T16:37:38Z</dcterms:created>
  <dcterms:modified xsi:type="dcterms:W3CDTF">2015-08-11T16:49:46Z</dcterms:modified>
</cp:coreProperties>
</file>