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0" r:id="rId3"/>
    <p:sldId id="256" r:id="rId4"/>
    <p:sldId id="257" r:id="rId5"/>
    <p:sldId id="258" r:id="rId6"/>
    <p:sldId id="259" r:id="rId7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FF0F0F"/>
    <a:srgbClr val="EC0000"/>
    <a:srgbClr val="FF0000"/>
    <a:srgbClr val="FF9900"/>
    <a:srgbClr val="336600"/>
    <a:srgbClr val="CC3300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51" autoAdjust="0"/>
    <p:restoredTop sz="94660"/>
  </p:normalViewPr>
  <p:slideViewPr>
    <p:cSldViewPr>
      <p:cViewPr varScale="1">
        <p:scale>
          <a:sx n="70" d="100"/>
          <a:sy n="70" d="100"/>
        </p:scale>
        <p:origin x="118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GB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8A1CBE-CB48-4EDA-81ED-B34B9D3A871A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4290345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AD3666-B480-4979-8D46-2C103AE92098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489540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F636DC-F65B-4E71-B2D8-AB5E93745C0A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8106312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6DDF-00C6-487F-87E9-D885C5A26901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2D64-7897-46C5-9DDE-77B37AF68600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5743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6DDF-00C6-487F-87E9-D885C5A26901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2D64-7897-46C5-9DDE-77B37AF68600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5568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6DDF-00C6-487F-87E9-D885C5A26901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2D64-7897-46C5-9DDE-77B37AF68600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75302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6DDF-00C6-487F-87E9-D885C5A26901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2D64-7897-46C5-9DDE-77B37AF68600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1592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6DDF-00C6-487F-87E9-D885C5A26901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2D64-7897-46C5-9DDE-77B37AF68600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9484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6DDF-00C6-487F-87E9-D885C5A26901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2D64-7897-46C5-9DDE-77B37AF68600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37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6DDF-00C6-487F-87E9-D885C5A26901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2D64-7897-46C5-9DDE-77B37AF68600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9312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6DDF-00C6-487F-87E9-D885C5A26901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2D64-7897-46C5-9DDE-77B37AF68600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503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BBA96C-AC66-4D28-BDF9-EF9A7E5C87C9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5291041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6DDF-00C6-487F-87E9-D885C5A26901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2D64-7897-46C5-9DDE-77B37AF68600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0328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6DDF-00C6-487F-87E9-D885C5A26901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2D64-7897-46C5-9DDE-77B37AF68600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6062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6DDF-00C6-487F-87E9-D885C5A26901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2D64-7897-46C5-9DDE-77B37AF68600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966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911BBE-3787-4A37-8C4F-E41C58A132EC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019239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091A22-F4F5-480A-8A6A-77FE052426AB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260878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35BDAA-0B45-4F9C-97E4-7C5A4EF0D9C8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687392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1A989D-B0EC-467E-81CD-5888F704BF25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735720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F6A555-7267-4796-9619-9CBE55F8AEA6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270940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BE67D7-8FA4-4354-B299-A0E7D1BCDDD0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582647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FE0E9D-BE78-4D4B-95D9-A9A332517B9F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172915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 smtClean="0"/>
              <a:t>Haga clic para modificar el estilo de texto del patrón</a:t>
            </a:r>
          </a:p>
          <a:p>
            <a:pPr lvl="1"/>
            <a:r>
              <a:rPr lang="es-ES" altLang="en-US" smtClean="0"/>
              <a:t>Segundo nivel</a:t>
            </a:r>
          </a:p>
          <a:p>
            <a:pPr lvl="2"/>
            <a:r>
              <a:rPr lang="es-ES" altLang="en-US" smtClean="0"/>
              <a:t>Tercer nivel</a:t>
            </a:r>
          </a:p>
          <a:p>
            <a:pPr lvl="3"/>
            <a:r>
              <a:rPr lang="es-ES" altLang="en-US" smtClean="0"/>
              <a:t>Cuarto nivel</a:t>
            </a:r>
          </a:p>
          <a:p>
            <a:pPr lvl="4"/>
            <a:r>
              <a:rPr lang="es-ES" altLang="en-U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27A92E5-D390-4EA4-8842-AC7E6A0EEED4}" type="slidenum">
              <a:rPr lang="es-ES" altLang="en-US"/>
              <a:pPr/>
              <a:t>‹Nº›</a:t>
            </a:fld>
            <a:endParaRPr lang="es-E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AEF76DDF-00C6-487F-87E9-D885C5A26901}" type="datetimeFigureOut">
              <a:rPr lang="es-CO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11/08/2015</a:t>
            </a:fld>
            <a:endParaRPr lang="es-CO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70FC2D64-7897-46C5-9DDE-77B37AF68600}" type="slidenum">
              <a:rPr lang="es-CO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19093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6000" t="1000" r="-1000" b="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3"/>
          <p:cNvSpPr>
            <a:spLocks noGrp="1"/>
          </p:cNvSpPr>
          <p:nvPr>
            <p:ph type="title"/>
          </p:nvPr>
        </p:nvSpPr>
        <p:spPr>
          <a:xfrm>
            <a:off x="1763713" y="359333"/>
            <a:ext cx="6696075" cy="847167"/>
          </a:xfrm>
        </p:spPr>
        <p:txBody>
          <a:bodyPr>
            <a:noAutofit/>
          </a:bodyPr>
          <a:lstStyle/>
          <a:p>
            <a:pPr algn="r"/>
            <a:r>
              <a:rPr lang="es-ES" altLang="es-US" sz="2000" b="1" i="1" dirty="0" smtClean="0">
                <a:solidFill>
                  <a:srgbClr val="161616"/>
                </a:solidFill>
                <a:latin typeface="Georgia" panose="02040502050405020303" pitchFamily="18" charset="0"/>
              </a:rPr>
              <a:t>Leer</a:t>
            </a:r>
            <a:br>
              <a:rPr lang="es-ES" altLang="es-US" sz="2000" b="1" i="1" dirty="0" smtClean="0">
                <a:solidFill>
                  <a:srgbClr val="161616"/>
                </a:solidFill>
                <a:latin typeface="Georgia" panose="02040502050405020303" pitchFamily="18" charset="0"/>
              </a:rPr>
            </a:br>
            <a:r>
              <a:rPr lang="x-none" sz="1500" b="1" i="1" dirty="0" smtClean="0">
                <a:solidFill>
                  <a:prstClr val="black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[Visión </a:t>
            </a:r>
            <a:r>
              <a:rPr lang="x-none" sz="1500" b="1" i="1" dirty="0">
                <a:solidFill>
                  <a:prstClr val="black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semántico-comunicativa]</a:t>
            </a:r>
            <a:r>
              <a:rPr lang="x-none" sz="1600" b="1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x-none" sz="1600" b="1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altLang="es-US" sz="1400" b="0" dirty="0" smtClean="0">
                <a:solidFill>
                  <a:srgbClr val="16161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Tito Oviedo</a:t>
            </a:r>
            <a:r>
              <a:rPr lang="es-ES" altLang="es-US" sz="800" b="0" dirty="0" smtClean="0">
                <a:solidFill>
                  <a:srgbClr val="16161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 </a:t>
            </a:r>
            <a:r>
              <a:rPr lang="es-ES" altLang="es-US" sz="2000" b="0" dirty="0" smtClean="0">
                <a:solidFill>
                  <a:srgbClr val="161616"/>
                </a:solidFill>
                <a:effectLst/>
                <a:latin typeface="+mn-lt"/>
              </a:rPr>
              <a:t/>
            </a:r>
            <a:br>
              <a:rPr lang="es-ES" altLang="es-US" sz="2000" b="0" dirty="0" smtClean="0">
                <a:solidFill>
                  <a:srgbClr val="161616"/>
                </a:solidFill>
                <a:effectLst/>
                <a:latin typeface="+mn-lt"/>
              </a:rPr>
            </a:br>
            <a:endParaRPr lang="es-ES" altLang="es-US" sz="2000" b="0" dirty="0" smtClean="0">
              <a:solidFill>
                <a:srgbClr val="161616"/>
              </a:solidFill>
              <a:effectLst/>
              <a:latin typeface="+mn-lt"/>
            </a:endParaRP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142608" y="1340768"/>
            <a:ext cx="1621106" cy="4608041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es-ES" altLang="es-US" sz="1500" dirty="0" smtClean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Palabras Clave</a:t>
            </a:r>
          </a:p>
          <a:p>
            <a:pPr marL="0" indent="0" algn="just">
              <a:buNone/>
            </a:pPr>
            <a:r>
              <a:rPr lang="x-none" sz="1000" dirty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Leer</a:t>
            </a:r>
            <a:r>
              <a:rPr lang="es-ES_tradnl" sz="1000" dirty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(definición)</a:t>
            </a:r>
          </a:p>
          <a:p>
            <a:pPr marL="0" indent="0" algn="just">
              <a:buNone/>
            </a:pPr>
            <a:r>
              <a:rPr lang="es-ES_tradnl" sz="1000" dirty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Modelo semántico comunicativo</a:t>
            </a:r>
          </a:p>
          <a:p>
            <a:pPr marL="0" indent="0" algn="just">
              <a:buNone/>
            </a:pPr>
            <a:r>
              <a:rPr lang="x-none" sz="1000" dirty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Signos</a:t>
            </a:r>
          </a:p>
          <a:p>
            <a:pPr marL="0" indent="0" algn="just">
              <a:buNone/>
            </a:pPr>
            <a:r>
              <a:rPr lang="x-none" sz="1000" dirty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Formación de los textos</a:t>
            </a:r>
            <a:endParaRPr lang="es-ES_tradnl" sz="1000" dirty="0">
              <a:solidFill>
                <a:srgbClr val="1A1A1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buNone/>
            </a:pPr>
            <a:r>
              <a:rPr lang="es-ES_tradnl" sz="1000" dirty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Motivación en la lectura</a:t>
            </a:r>
          </a:p>
          <a:p>
            <a:pPr marL="0" indent="0" algn="just">
              <a:buNone/>
            </a:pPr>
            <a:r>
              <a:rPr lang="es-ES_tradnl" sz="1000" dirty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Poder en la lectura</a:t>
            </a:r>
          </a:p>
          <a:p>
            <a:pPr marL="0" indent="0" algn="just">
              <a:buNone/>
            </a:pPr>
            <a:r>
              <a:rPr lang="es-ES_tradnl" sz="1000" dirty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Carga emotivo afectiva</a:t>
            </a:r>
          </a:p>
          <a:p>
            <a:pPr marL="0" indent="0" algn="just">
              <a:buNone/>
            </a:pPr>
            <a:r>
              <a:rPr lang="es-ES_tradnl" sz="1000" dirty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Tonos</a:t>
            </a:r>
          </a:p>
          <a:p>
            <a:pPr marL="0" indent="0" algn="just">
              <a:buNone/>
            </a:pPr>
            <a:r>
              <a:rPr lang="es-ES_tradnl" sz="1000" dirty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Actos</a:t>
            </a:r>
          </a:p>
          <a:p>
            <a:pPr marL="0" indent="0" algn="just">
              <a:buNone/>
            </a:pPr>
            <a:r>
              <a:rPr lang="es-ES_tradnl" sz="1000" dirty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Ideas/ voces</a:t>
            </a:r>
            <a:endParaRPr lang="x-none" sz="1000" dirty="0">
              <a:solidFill>
                <a:srgbClr val="1A1A1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buNone/>
            </a:pPr>
            <a:r>
              <a:rPr lang="x-none" sz="1000" dirty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Tipos de lectura</a:t>
            </a:r>
            <a:endParaRPr lang="es-ES_tradnl" sz="1000" dirty="0">
              <a:solidFill>
                <a:srgbClr val="1A1A1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buNone/>
            </a:pPr>
            <a:r>
              <a:rPr lang="x-none" sz="1000" dirty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Niveles de lectura</a:t>
            </a:r>
          </a:p>
          <a:p>
            <a:pPr marL="0" indent="0" algn="just">
              <a:buNone/>
            </a:pPr>
            <a:r>
              <a:rPr lang="x-none" sz="1000" dirty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Skanning </a:t>
            </a:r>
          </a:p>
          <a:p>
            <a:pPr marL="0" indent="0" algn="just">
              <a:buNone/>
            </a:pPr>
            <a:r>
              <a:rPr lang="x-none" sz="1000" dirty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Skipping</a:t>
            </a:r>
          </a:p>
          <a:p>
            <a:pPr marL="0" indent="0" algn="just">
              <a:buNone/>
            </a:pPr>
            <a:r>
              <a:rPr lang="x-none" sz="1000" dirty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Skimming</a:t>
            </a:r>
            <a:endParaRPr lang="es-ES_tradnl" sz="1000" dirty="0">
              <a:solidFill>
                <a:srgbClr val="1A1A1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buNone/>
            </a:pPr>
            <a:r>
              <a:rPr lang="es-ES_tradnl" sz="1000" dirty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Teoría</a:t>
            </a:r>
            <a:endParaRPr lang="en-GB" sz="10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eaLnBrk="1" hangingPunct="1">
              <a:buClrTx/>
            </a:pPr>
            <a:endParaRPr lang="es-ES" altLang="es-US" sz="1000" dirty="0" smtClean="0">
              <a:solidFill>
                <a:srgbClr val="16161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es-ES" altLang="es-US" sz="1000" dirty="0" smtClean="0">
              <a:solidFill>
                <a:srgbClr val="16161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" name="Marcador de texto 5"/>
          <p:cNvSpPr txBox="1">
            <a:spLocks/>
          </p:cNvSpPr>
          <p:nvPr/>
        </p:nvSpPr>
        <p:spPr>
          <a:xfrm>
            <a:off x="2051720" y="2996952"/>
            <a:ext cx="6552729" cy="230425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spcAft>
                <a:spcPts val="0"/>
              </a:spcAft>
              <a:buNone/>
            </a:pPr>
            <a:r>
              <a:rPr lang="es-ES" sz="2000" b="1" i="1" dirty="0" smtClean="0">
                <a:solidFill>
                  <a:prstClr val="black"/>
                </a:solidFill>
                <a:latin typeface="Georgia" panose="0204050205040502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Descripción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es-ES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Este documento resume en un esquema el proceso de comunicación, según el circuito discursivo propuesto por Patrick </a:t>
            </a:r>
            <a:r>
              <a:rPr lang="es-ES" sz="14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Charaudeau</a:t>
            </a:r>
            <a:r>
              <a:rPr lang="es-ES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y la interpretación de Tito Oviedo. </a:t>
            </a:r>
          </a:p>
          <a:p>
            <a:pPr algn="just" fontAlgn="auto">
              <a:spcAft>
                <a:spcPts val="0"/>
              </a:spcAft>
            </a:pPr>
            <a:endParaRPr lang="es-ES" altLang="es-US" sz="1400" dirty="0" smtClean="0">
              <a:solidFill>
                <a:srgbClr val="16161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971600" y="6237312"/>
            <a:ext cx="7632848" cy="504801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/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This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work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is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licensed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under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the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Creative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Commons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Attribution-NonCommercial-NoDerivatives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4.0 International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License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. To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view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a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copy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of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this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license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,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visit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http://creativecommons.org/licenses/by-nc-nd/4.0/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or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send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a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letter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to Creative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Commons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, PO Box 1866, Mountain View, CA 94042, USA.</a:t>
            </a:r>
          </a:p>
        </p:txBody>
      </p:sp>
      <p:sp>
        <p:nvSpPr>
          <p:cNvPr id="8" name="Rectángulo 7"/>
          <p:cNvSpPr/>
          <p:nvPr/>
        </p:nvSpPr>
        <p:spPr>
          <a:xfrm>
            <a:off x="3883750" y="1262644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eaLnBrk="1" hangingPunct="1"/>
            <a:r>
              <a:rPr lang="es-MX" altLang="es-US" sz="1200" b="0" dirty="0" smtClean="0">
                <a:solidFill>
                  <a:srgbClr val="16161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Editor </a:t>
            </a:r>
            <a:r>
              <a:rPr lang="es-ES" altLang="es-US" sz="1200" b="0" dirty="0" smtClean="0">
                <a:solidFill>
                  <a:srgbClr val="16161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algn="r" eaLnBrk="1" hangingPunct="1"/>
            <a:r>
              <a:rPr lang="es-ES" altLang="es-US" sz="1200" b="0" dirty="0" smtClean="0">
                <a:solidFill>
                  <a:srgbClr val="16161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James Rodríguez Calle</a:t>
            </a:r>
            <a:r>
              <a:rPr lang="es-ES" altLang="es-US" sz="800" b="0" dirty="0" smtClean="0">
                <a:solidFill>
                  <a:srgbClr val="16161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  <a:p>
            <a:pPr algn="r" eaLnBrk="1" hangingPunct="1"/>
            <a:r>
              <a:rPr lang="es-ES" altLang="es-US" sz="1200" b="0" dirty="0" smtClean="0">
                <a:solidFill>
                  <a:srgbClr val="16161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Fecha de publicación</a:t>
            </a:r>
          </a:p>
          <a:p>
            <a:pPr algn="r" eaLnBrk="1" hangingPunct="1"/>
            <a:r>
              <a:rPr lang="es-ES" altLang="es-US" sz="1200" b="0" dirty="0" smtClean="0">
                <a:solidFill>
                  <a:srgbClr val="16161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Junio de 2015</a:t>
            </a:r>
            <a:endParaRPr lang="es-ES" altLang="es-US" sz="1200" b="0" i="1" dirty="0">
              <a:solidFill>
                <a:srgbClr val="16161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3883750" y="5692715"/>
            <a:ext cx="46952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US" sz="1000" dirty="0" smtClean="0">
                <a:solidFill>
                  <a:schemeClr val="accent4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1Tito Nelson Oviedo A.: Universidad </a:t>
            </a:r>
            <a:r>
              <a:rPr lang="es-US" sz="1000" dirty="0" err="1" smtClean="0">
                <a:solidFill>
                  <a:schemeClr val="accent4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Icesi</a:t>
            </a:r>
            <a:r>
              <a:rPr lang="es-US" sz="1000" dirty="0" smtClean="0">
                <a:solidFill>
                  <a:schemeClr val="accent4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Cali.  toviedo@icesi.edu.co</a:t>
            </a:r>
          </a:p>
          <a:p>
            <a:pPr algn="r"/>
            <a:r>
              <a:rPr lang="es-US" sz="1000" dirty="0" smtClean="0">
                <a:solidFill>
                  <a:schemeClr val="accent4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2James Rodríguez: Universidad </a:t>
            </a:r>
            <a:r>
              <a:rPr lang="es-US" sz="1000" dirty="0" err="1" smtClean="0">
                <a:solidFill>
                  <a:schemeClr val="accent4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Icesi</a:t>
            </a:r>
            <a:r>
              <a:rPr lang="es-US" sz="1000" dirty="0" smtClean="0">
                <a:solidFill>
                  <a:schemeClr val="accent4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Cali.  jamesroca@gmail.com</a:t>
            </a:r>
            <a:endParaRPr lang="es-US" sz="1000" dirty="0">
              <a:solidFill>
                <a:schemeClr val="accent4">
                  <a:lumMod val="1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709" y="5634325"/>
            <a:ext cx="754625" cy="267387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930" y="5270782"/>
            <a:ext cx="566039" cy="316447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107504" y="5211197"/>
            <a:ext cx="13681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US" sz="800" dirty="0">
                <a:solidFill>
                  <a:schemeClr val="accent4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Dependencia </a:t>
            </a:r>
          </a:p>
          <a:p>
            <a:r>
              <a:rPr lang="es-US" sz="800" dirty="0">
                <a:solidFill>
                  <a:schemeClr val="accent4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académica:</a:t>
            </a:r>
          </a:p>
          <a:p>
            <a:r>
              <a:rPr lang="es-US" sz="800" dirty="0">
                <a:solidFill>
                  <a:schemeClr val="accent4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Escuela de Ciencias </a:t>
            </a:r>
          </a:p>
          <a:p>
            <a:r>
              <a:rPr lang="es-US" sz="800" dirty="0">
                <a:solidFill>
                  <a:schemeClr val="accent4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la Educación</a:t>
            </a:r>
          </a:p>
          <a:p>
            <a:endParaRPr lang="es-US" sz="800" dirty="0">
              <a:solidFill>
                <a:schemeClr val="accent4">
                  <a:lumMod val="1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s-US" sz="800" smtClean="0">
                <a:solidFill>
                  <a:schemeClr val="accent4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Departamento de</a:t>
            </a:r>
            <a:endParaRPr lang="es-US" sz="800" dirty="0">
              <a:solidFill>
                <a:schemeClr val="accent4">
                  <a:lumMod val="1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s-US" sz="800" dirty="0">
                <a:solidFill>
                  <a:schemeClr val="accent4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Lenguaje</a:t>
            </a:r>
          </a:p>
        </p:txBody>
      </p:sp>
    </p:spTree>
    <p:extLst>
      <p:ext uri="{BB962C8B-B14F-4D97-AF65-F5344CB8AC3E}">
        <p14:creationId xmlns:p14="http://schemas.microsoft.com/office/powerpoint/2010/main" val="2376605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WordArt 4"/>
          <p:cNvSpPr>
            <a:spLocks noChangeArrowheads="1" noChangeShapeType="1" noTextEdit="1"/>
          </p:cNvSpPr>
          <p:nvPr/>
        </p:nvSpPr>
        <p:spPr bwMode="auto">
          <a:xfrm>
            <a:off x="1187450" y="908050"/>
            <a:ext cx="6408738" cy="10810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LEER</a:t>
            </a:r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1187450" y="3068638"/>
            <a:ext cx="655955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s-MX" altLang="en-US" sz="3600">
                <a:solidFill>
                  <a:srgbClr val="CC3300"/>
                </a:solidFill>
              </a:rPr>
              <a:t>VISIÓN </a:t>
            </a:r>
          </a:p>
          <a:p>
            <a:pPr algn="ctr"/>
            <a:r>
              <a:rPr lang="es-MX" altLang="en-US" sz="3600">
                <a:solidFill>
                  <a:srgbClr val="CC3300"/>
                </a:solidFill>
              </a:rPr>
              <a:t>SEMÁNTICO-COMUNICATIVA</a:t>
            </a:r>
            <a:endParaRPr lang="es-ES" altLang="en-US" sz="3600">
              <a:solidFill>
                <a:srgbClr val="CC3300"/>
              </a:solidFill>
            </a:endParaRPr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2484438" y="5084763"/>
            <a:ext cx="439896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3200" b="1">
                <a:solidFill>
                  <a:schemeClr val="accent2"/>
                </a:solidFill>
              </a:rPr>
              <a:t>Tito Nelson Oviedo A.</a:t>
            </a:r>
            <a:endParaRPr lang="es-ES" altLang="en-US" sz="3200" b="1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1060450" y="765175"/>
            <a:ext cx="6634163" cy="2408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s-MX" altLang="en-US" sz="3200" b="1">
                <a:solidFill>
                  <a:srgbClr val="CC3300"/>
                </a:solidFill>
              </a:rPr>
              <a:t>Leer es “producir textos”</a:t>
            </a:r>
            <a:r>
              <a:rPr lang="es-MX" altLang="en-US" sz="3200" b="1"/>
              <a:t> </a:t>
            </a:r>
          </a:p>
          <a:p>
            <a:pPr algn="ctr"/>
            <a:r>
              <a:rPr lang="es-MX" altLang="en-US" sz="2800" b="1">
                <a:solidFill>
                  <a:schemeClr val="hlink"/>
                </a:solidFill>
              </a:rPr>
              <a:t>mentales, orales, escritos, pictóricos, </a:t>
            </a:r>
          </a:p>
          <a:p>
            <a:pPr algn="ctr"/>
            <a:r>
              <a:rPr lang="es-MX" altLang="en-US" sz="2800" b="1">
                <a:solidFill>
                  <a:schemeClr val="hlink"/>
                </a:solidFill>
              </a:rPr>
              <a:t>gestuales, actitudinales </a:t>
            </a:r>
          </a:p>
          <a:p>
            <a:pPr algn="ctr"/>
            <a:r>
              <a:rPr lang="es-MX" altLang="en-US" sz="2800" b="1">
                <a:solidFill>
                  <a:schemeClr val="hlink"/>
                </a:solidFill>
              </a:rPr>
              <a:t>o de cualquier clase,</a:t>
            </a:r>
            <a:r>
              <a:rPr lang="es-MX" altLang="en-US" sz="3200" b="1"/>
              <a:t> </a:t>
            </a:r>
          </a:p>
          <a:p>
            <a:pPr algn="ctr"/>
            <a:r>
              <a:rPr lang="es-MX" altLang="en-US" sz="3200" b="1">
                <a:solidFill>
                  <a:srgbClr val="CC3300"/>
                </a:solidFill>
              </a:rPr>
              <a:t>a partir de signos.</a:t>
            </a:r>
            <a:r>
              <a:rPr lang="es-MX" altLang="en-US" sz="3200" b="1"/>
              <a:t> </a:t>
            </a:r>
            <a:endParaRPr lang="es-ES" altLang="en-US" sz="3200" b="1"/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663575" y="300038"/>
            <a:ext cx="21986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2800" b="1">
                <a:solidFill>
                  <a:schemeClr val="accent2"/>
                </a:solidFill>
              </a:rPr>
              <a:t>CONCEPTO</a:t>
            </a:r>
            <a:endParaRPr lang="es-ES" altLang="en-US" sz="2800" b="1">
              <a:solidFill>
                <a:schemeClr val="accent2"/>
              </a:solidFill>
            </a:endParaRP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412750" y="3213100"/>
            <a:ext cx="7831138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s-MX" altLang="en-US" sz="2400">
                <a:solidFill>
                  <a:srgbClr val="000066"/>
                </a:solidFill>
              </a:rPr>
              <a:t>Los signos son todos aquellos elementos </a:t>
            </a:r>
          </a:p>
          <a:p>
            <a:pPr algn="ctr"/>
            <a:r>
              <a:rPr lang="es-MX" altLang="en-US" sz="2400">
                <a:solidFill>
                  <a:srgbClr val="000066"/>
                </a:solidFill>
              </a:rPr>
              <a:t>que toman sentido en una cultura y le dan sentido a ella.</a:t>
            </a:r>
            <a:endParaRPr lang="es-ES" altLang="en-US" sz="2400">
              <a:solidFill>
                <a:srgbClr val="000066"/>
              </a:solidFill>
            </a:endParaRPr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493713" y="4076700"/>
            <a:ext cx="7259637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s-MX" altLang="en-US" sz="2400" b="1">
                <a:solidFill>
                  <a:schemeClr val="hlink"/>
                </a:solidFill>
              </a:rPr>
              <a:t>La música, la pintura, la arquitectura, la moda, </a:t>
            </a:r>
          </a:p>
          <a:p>
            <a:pPr algn="ctr"/>
            <a:r>
              <a:rPr lang="es-MX" altLang="en-US" sz="2400" b="1">
                <a:solidFill>
                  <a:schemeClr val="hlink"/>
                </a:solidFill>
              </a:rPr>
              <a:t>los ritos, las actitudes, las formas de asociación,</a:t>
            </a:r>
          </a:p>
          <a:p>
            <a:pPr algn="ctr"/>
            <a:r>
              <a:rPr lang="es-MX" altLang="en-US" sz="2400" b="1">
                <a:solidFill>
                  <a:schemeClr val="hlink"/>
                </a:solidFill>
              </a:rPr>
              <a:t>el idioma… son signos.</a:t>
            </a:r>
            <a:endParaRPr lang="es-ES" altLang="en-US" sz="2400" b="1">
              <a:solidFill>
                <a:schemeClr val="hlink"/>
              </a:solidFill>
            </a:endParaRPr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1187450" y="5084763"/>
            <a:ext cx="6707188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s-MX" altLang="en-US" sz="4400" b="1">
                <a:solidFill>
                  <a:srgbClr val="CC3300"/>
                </a:solidFill>
              </a:rPr>
              <a:t>Todo en nuestra cultura </a:t>
            </a:r>
          </a:p>
          <a:p>
            <a:pPr algn="ctr"/>
            <a:r>
              <a:rPr lang="es-MX" altLang="en-US" sz="4400" b="1">
                <a:solidFill>
                  <a:srgbClr val="CC3300"/>
                </a:solidFill>
              </a:rPr>
              <a:t>es “leíble”.</a:t>
            </a:r>
            <a:endParaRPr lang="es-ES" altLang="en-US" sz="4400" b="1">
              <a:solidFill>
                <a:srgbClr val="CC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0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0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0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"/>
                                        <p:tgtEl>
                                          <p:spTgt spid="30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400" fill="hold"/>
                                        <p:tgtEl>
                                          <p:spTgt spid="30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400" fill="hold"/>
                                        <p:tgtEl>
                                          <p:spTgt spid="30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"/>
                                        <p:tgtEl>
                                          <p:spTgt spid="30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400" fill="hold"/>
                                        <p:tgtEl>
                                          <p:spTgt spid="30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400" fill="hold"/>
                                        <p:tgtEl>
                                          <p:spTgt spid="30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0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0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0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0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0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0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0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0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0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0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0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0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0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0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0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0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0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0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0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0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0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0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WordArt 4"/>
          <p:cNvSpPr>
            <a:spLocks noChangeArrowheads="1" noChangeShapeType="1" noTextEdit="1"/>
          </p:cNvSpPr>
          <p:nvPr/>
        </p:nvSpPr>
        <p:spPr bwMode="auto">
          <a:xfrm>
            <a:off x="250825" y="188913"/>
            <a:ext cx="1441450" cy="3024187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2800" b="1" kern="10" spc="560">
                <a:solidFill>
                  <a:srgbClr val="CC33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Formación </a:t>
            </a:r>
          </a:p>
          <a:p>
            <a:pPr algn="ctr"/>
            <a:r>
              <a:rPr lang="en-GB" sz="2800" b="1" kern="10" spc="560">
                <a:solidFill>
                  <a:srgbClr val="CC33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 los </a:t>
            </a:r>
          </a:p>
          <a:p>
            <a:pPr algn="ctr"/>
            <a:r>
              <a:rPr lang="en-GB" sz="2800" b="1" kern="10" spc="560">
                <a:solidFill>
                  <a:srgbClr val="CC33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textos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 rot="-1384544">
            <a:off x="4992688" y="5445125"/>
            <a:ext cx="415131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s-MX" altLang="en-US" sz="3200" b="1">
                <a:solidFill>
                  <a:srgbClr val="CC3300"/>
                </a:solidFill>
              </a:rPr>
              <a:t>Formas lingüísticas</a:t>
            </a:r>
            <a:endParaRPr lang="es-ES" altLang="en-US" sz="3200" b="1">
              <a:solidFill>
                <a:srgbClr val="CC3300"/>
              </a:solidFill>
            </a:endParaRP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6877050" y="3167063"/>
            <a:ext cx="1873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b="1">
                <a:solidFill>
                  <a:srgbClr val="CC3300"/>
                </a:solidFill>
              </a:rPr>
              <a:t>IDEAS / VOCES</a:t>
            </a:r>
            <a:endParaRPr lang="es-ES" altLang="en-US" b="1">
              <a:solidFill>
                <a:srgbClr val="CC3300"/>
              </a:solidFill>
            </a:endParaRPr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6588125" y="3573463"/>
            <a:ext cx="1171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2000" b="1">
                <a:solidFill>
                  <a:srgbClr val="CC3300"/>
                </a:solidFill>
              </a:rPr>
              <a:t>“</a:t>
            </a:r>
            <a:r>
              <a:rPr lang="es-MX" altLang="en-US" sz="1600" b="1">
                <a:solidFill>
                  <a:srgbClr val="CC3300"/>
                </a:solidFill>
              </a:rPr>
              <a:t>propias</a:t>
            </a:r>
            <a:r>
              <a:rPr lang="es-MX" altLang="en-US" sz="2000" b="1">
                <a:solidFill>
                  <a:srgbClr val="CC3300"/>
                </a:solidFill>
              </a:rPr>
              <a:t>”</a:t>
            </a:r>
            <a:endParaRPr lang="es-ES" altLang="en-US" sz="2000" b="1">
              <a:solidFill>
                <a:srgbClr val="CC3300"/>
              </a:solidFill>
            </a:endParaRPr>
          </a:p>
        </p:txBody>
      </p:sp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7956550" y="3644900"/>
            <a:ext cx="8159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 b="1">
                <a:solidFill>
                  <a:srgbClr val="CC3300"/>
                </a:solidFill>
              </a:rPr>
              <a:t>ajenas</a:t>
            </a:r>
            <a:endParaRPr lang="es-ES" altLang="en-US" sz="1600" b="1">
              <a:solidFill>
                <a:srgbClr val="CC3300"/>
              </a:solidFill>
            </a:endParaRPr>
          </a:p>
        </p:txBody>
      </p:sp>
      <p:sp>
        <p:nvSpPr>
          <p:cNvPr id="4106" name="Text Box 10"/>
          <p:cNvSpPr txBox="1">
            <a:spLocks noChangeArrowheads="1"/>
          </p:cNvSpPr>
          <p:nvPr/>
        </p:nvSpPr>
        <p:spPr bwMode="auto">
          <a:xfrm>
            <a:off x="4787900" y="3284538"/>
            <a:ext cx="10747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2000" b="1">
                <a:solidFill>
                  <a:srgbClr val="336600"/>
                </a:solidFill>
              </a:rPr>
              <a:t>ACTOS</a:t>
            </a:r>
            <a:endParaRPr lang="es-ES" altLang="en-US" sz="2000" b="1">
              <a:solidFill>
                <a:srgbClr val="336600"/>
              </a:solidFill>
            </a:endParaRPr>
          </a:p>
        </p:txBody>
      </p:sp>
      <p:sp>
        <p:nvSpPr>
          <p:cNvPr id="4107" name="Text Box 11"/>
          <p:cNvSpPr txBox="1">
            <a:spLocks noChangeArrowheads="1"/>
          </p:cNvSpPr>
          <p:nvPr/>
        </p:nvSpPr>
        <p:spPr bwMode="auto">
          <a:xfrm>
            <a:off x="4572000" y="3933825"/>
            <a:ext cx="14271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 b="1">
                <a:solidFill>
                  <a:srgbClr val="336600"/>
                </a:solidFill>
              </a:rPr>
              <a:t>significación</a:t>
            </a:r>
            <a:endParaRPr lang="es-ES" altLang="en-US" sz="1600" b="1">
              <a:solidFill>
                <a:srgbClr val="336600"/>
              </a:solidFill>
            </a:endParaRPr>
          </a:p>
        </p:txBody>
      </p:sp>
      <p:sp>
        <p:nvSpPr>
          <p:cNvPr id="4108" name="Text Box 12"/>
          <p:cNvSpPr txBox="1">
            <a:spLocks noChangeArrowheads="1"/>
          </p:cNvSpPr>
          <p:nvPr/>
        </p:nvSpPr>
        <p:spPr bwMode="auto">
          <a:xfrm>
            <a:off x="4500563" y="4221163"/>
            <a:ext cx="14382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 b="1">
                <a:solidFill>
                  <a:srgbClr val="336600"/>
                </a:solidFill>
              </a:rPr>
              <a:t>texturización</a:t>
            </a:r>
            <a:endParaRPr lang="es-ES" altLang="en-US" sz="1600" b="1">
              <a:solidFill>
                <a:srgbClr val="336600"/>
              </a:solidFill>
            </a:endParaRPr>
          </a:p>
        </p:txBody>
      </p:sp>
      <p:sp>
        <p:nvSpPr>
          <p:cNvPr id="4109" name="Text Box 13"/>
          <p:cNvSpPr txBox="1">
            <a:spLocks noChangeArrowheads="1"/>
          </p:cNvSpPr>
          <p:nvPr/>
        </p:nvSpPr>
        <p:spPr bwMode="auto">
          <a:xfrm>
            <a:off x="4500563" y="4508500"/>
            <a:ext cx="15494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 b="1">
                <a:solidFill>
                  <a:srgbClr val="336600"/>
                </a:solidFill>
              </a:rPr>
              <a:t>comunicación</a:t>
            </a:r>
            <a:endParaRPr lang="es-ES" altLang="en-US" sz="1600" b="1">
              <a:solidFill>
                <a:srgbClr val="336600"/>
              </a:solidFill>
            </a:endParaRPr>
          </a:p>
        </p:txBody>
      </p:sp>
      <p:sp>
        <p:nvSpPr>
          <p:cNvPr id="4110" name="Text Box 14"/>
          <p:cNvSpPr txBox="1">
            <a:spLocks noChangeArrowheads="1"/>
          </p:cNvSpPr>
          <p:nvPr/>
        </p:nvSpPr>
        <p:spPr bwMode="auto">
          <a:xfrm>
            <a:off x="5703888" y="3016250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n-US" altLang="en-US"/>
          </a:p>
        </p:txBody>
      </p:sp>
      <p:sp>
        <p:nvSpPr>
          <p:cNvPr id="4111" name="AutoShape 15"/>
          <p:cNvSpPr>
            <a:spLocks noChangeArrowheads="1"/>
          </p:cNvSpPr>
          <p:nvPr/>
        </p:nvSpPr>
        <p:spPr bwMode="auto">
          <a:xfrm rot="5400000">
            <a:off x="5076032" y="3428206"/>
            <a:ext cx="215900" cy="792163"/>
          </a:xfrm>
          <a:prstGeom prst="rightArrow">
            <a:avLst>
              <a:gd name="adj1" fmla="val 53102"/>
              <a:gd name="adj2" fmla="val 6911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12" name="AutoShape 16"/>
          <p:cNvSpPr>
            <a:spLocks noChangeArrowheads="1"/>
          </p:cNvSpPr>
          <p:nvPr/>
        </p:nvSpPr>
        <p:spPr bwMode="auto">
          <a:xfrm rot="5400000">
            <a:off x="7885113" y="2563813"/>
            <a:ext cx="142875" cy="2016125"/>
          </a:xfrm>
          <a:prstGeom prst="rightArrow">
            <a:avLst>
              <a:gd name="adj1" fmla="val 39204"/>
              <a:gd name="adj2" fmla="val 4930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13" name="Text Box 17"/>
          <p:cNvSpPr txBox="1">
            <a:spLocks noChangeArrowheads="1"/>
          </p:cNvSpPr>
          <p:nvPr/>
        </p:nvSpPr>
        <p:spPr bwMode="auto">
          <a:xfrm>
            <a:off x="2411413" y="549275"/>
            <a:ext cx="1644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b="1">
                <a:solidFill>
                  <a:schemeClr val="accent2"/>
                </a:solidFill>
              </a:rPr>
              <a:t>MOTIVACIÓN</a:t>
            </a:r>
            <a:endParaRPr lang="es-ES" altLang="en-US" b="1">
              <a:solidFill>
                <a:schemeClr val="accent2"/>
              </a:solidFill>
            </a:endParaRPr>
          </a:p>
        </p:txBody>
      </p:sp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4284663" y="188913"/>
            <a:ext cx="1060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b="1">
                <a:solidFill>
                  <a:schemeClr val="accent2"/>
                </a:solidFill>
              </a:rPr>
              <a:t>Impulso</a:t>
            </a:r>
            <a:endParaRPr lang="es-ES" altLang="en-US" b="1">
              <a:solidFill>
                <a:schemeClr val="accent2"/>
              </a:solidFill>
            </a:endParaRPr>
          </a:p>
        </p:txBody>
      </p:sp>
      <p:sp>
        <p:nvSpPr>
          <p:cNvPr id="4115" name="Text Box 19"/>
          <p:cNvSpPr txBox="1">
            <a:spLocks noChangeArrowheads="1"/>
          </p:cNvSpPr>
          <p:nvPr/>
        </p:nvSpPr>
        <p:spPr bwMode="auto">
          <a:xfrm>
            <a:off x="4284663" y="908050"/>
            <a:ext cx="1250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b="1">
                <a:solidFill>
                  <a:schemeClr val="accent2"/>
                </a:solidFill>
              </a:rPr>
              <a:t>Propósito</a:t>
            </a:r>
            <a:endParaRPr lang="es-ES" altLang="en-US" b="1">
              <a:solidFill>
                <a:schemeClr val="accent2"/>
              </a:solidFill>
            </a:endParaRPr>
          </a:p>
        </p:txBody>
      </p:sp>
      <p:sp>
        <p:nvSpPr>
          <p:cNvPr id="4116" name="Text Box 20"/>
          <p:cNvSpPr txBox="1">
            <a:spLocks noChangeArrowheads="1"/>
          </p:cNvSpPr>
          <p:nvPr/>
        </p:nvSpPr>
        <p:spPr bwMode="auto">
          <a:xfrm>
            <a:off x="1835150" y="3068638"/>
            <a:ext cx="996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b="1">
                <a:solidFill>
                  <a:schemeClr val="hlink"/>
                </a:solidFill>
              </a:rPr>
              <a:t>TONOS</a:t>
            </a:r>
            <a:endParaRPr lang="es-ES" altLang="en-US">
              <a:solidFill>
                <a:schemeClr val="hlink"/>
              </a:solidFill>
            </a:endParaRPr>
          </a:p>
        </p:txBody>
      </p:sp>
      <p:sp>
        <p:nvSpPr>
          <p:cNvPr id="4117" name="Text Box 21"/>
          <p:cNvSpPr txBox="1">
            <a:spLocks noChangeArrowheads="1"/>
          </p:cNvSpPr>
          <p:nvPr/>
        </p:nvSpPr>
        <p:spPr bwMode="auto">
          <a:xfrm>
            <a:off x="5580063" y="549275"/>
            <a:ext cx="10096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 b="1">
                <a:solidFill>
                  <a:schemeClr val="accent2"/>
                </a:solidFill>
              </a:rPr>
              <a:t>informar</a:t>
            </a:r>
            <a:endParaRPr lang="es-ES" altLang="en-US" sz="1600" b="1">
              <a:solidFill>
                <a:schemeClr val="accent2"/>
              </a:solidFill>
            </a:endParaRPr>
          </a:p>
        </p:txBody>
      </p:sp>
      <p:sp>
        <p:nvSpPr>
          <p:cNvPr id="4118" name="Text Box 22"/>
          <p:cNvSpPr txBox="1">
            <a:spLocks noChangeArrowheads="1"/>
          </p:cNvSpPr>
          <p:nvPr/>
        </p:nvSpPr>
        <p:spPr bwMode="auto">
          <a:xfrm>
            <a:off x="5651500" y="981075"/>
            <a:ext cx="11985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 b="1">
                <a:solidFill>
                  <a:schemeClr val="accent2"/>
                </a:solidFill>
              </a:rPr>
              <a:t>convencer</a:t>
            </a:r>
            <a:endParaRPr lang="es-ES" altLang="en-US" sz="1600" b="1">
              <a:solidFill>
                <a:schemeClr val="accent2"/>
              </a:solidFill>
            </a:endParaRPr>
          </a:p>
        </p:txBody>
      </p:sp>
      <p:sp>
        <p:nvSpPr>
          <p:cNvPr id="4119" name="Text Box 23"/>
          <p:cNvSpPr txBox="1">
            <a:spLocks noChangeArrowheads="1"/>
          </p:cNvSpPr>
          <p:nvPr/>
        </p:nvSpPr>
        <p:spPr bwMode="auto">
          <a:xfrm>
            <a:off x="5651500" y="1196975"/>
            <a:ext cx="8731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 b="1">
                <a:solidFill>
                  <a:schemeClr val="accent2"/>
                </a:solidFill>
              </a:rPr>
              <a:t>recrear</a:t>
            </a:r>
            <a:endParaRPr lang="es-ES" altLang="en-US" sz="1600" b="1">
              <a:solidFill>
                <a:schemeClr val="accent2"/>
              </a:solidFill>
            </a:endParaRPr>
          </a:p>
        </p:txBody>
      </p:sp>
      <p:sp>
        <p:nvSpPr>
          <p:cNvPr id="4120" name="AutoShape 24"/>
          <p:cNvSpPr>
            <a:spLocks noChangeArrowheads="1"/>
          </p:cNvSpPr>
          <p:nvPr/>
        </p:nvSpPr>
        <p:spPr bwMode="auto">
          <a:xfrm>
            <a:off x="3995738" y="260350"/>
            <a:ext cx="287337" cy="936625"/>
          </a:xfrm>
          <a:prstGeom prst="rightArrow">
            <a:avLst>
              <a:gd name="adj1" fmla="val 47352"/>
              <a:gd name="adj2" fmla="val 6718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22" name="AutoShape 26"/>
          <p:cNvSpPr>
            <a:spLocks noChangeArrowheads="1"/>
          </p:cNvSpPr>
          <p:nvPr/>
        </p:nvSpPr>
        <p:spPr bwMode="auto">
          <a:xfrm>
            <a:off x="5508625" y="692150"/>
            <a:ext cx="215900" cy="792163"/>
          </a:xfrm>
          <a:prstGeom prst="rightArrow">
            <a:avLst>
              <a:gd name="adj1" fmla="val 49935"/>
              <a:gd name="adj2" fmla="val 7012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23" name="Text Box 27"/>
          <p:cNvSpPr txBox="1">
            <a:spLocks noChangeArrowheads="1"/>
          </p:cNvSpPr>
          <p:nvPr/>
        </p:nvSpPr>
        <p:spPr bwMode="auto">
          <a:xfrm>
            <a:off x="971550" y="4100513"/>
            <a:ext cx="6699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 b="1">
                <a:solidFill>
                  <a:schemeClr val="hlink"/>
                </a:solidFill>
              </a:rPr>
              <a:t>serio</a:t>
            </a:r>
            <a:endParaRPr lang="es-ES" altLang="en-US" sz="1600" b="1">
              <a:solidFill>
                <a:schemeClr val="hlink"/>
              </a:solidFill>
            </a:endParaRPr>
          </a:p>
        </p:txBody>
      </p:sp>
      <p:sp>
        <p:nvSpPr>
          <p:cNvPr id="4124" name="Text Box 28"/>
          <p:cNvSpPr txBox="1">
            <a:spLocks noChangeArrowheads="1"/>
          </p:cNvSpPr>
          <p:nvPr/>
        </p:nvSpPr>
        <p:spPr bwMode="auto">
          <a:xfrm>
            <a:off x="1692275" y="4100513"/>
            <a:ext cx="838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 b="1">
                <a:solidFill>
                  <a:schemeClr val="hlink"/>
                </a:solidFill>
              </a:rPr>
              <a:t>jocoso</a:t>
            </a:r>
            <a:endParaRPr lang="es-ES" altLang="en-US" sz="1600" b="1">
              <a:solidFill>
                <a:schemeClr val="hlink"/>
              </a:solidFill>
            </a:endParaRPr>
          </a:p>
        </p:txBody>
      </p:sp>
      <p:sp>
        <p:nvSpPr>
          <p:cNvPr id="4125" name="Text Box 29"/>
          <p:cNvSpPr txBox="1">
            <a:spLocks noChangeArrowheads="1"/>
          </p:cNvSpPr>
          <p:nvPr/>
        </p:nvSpPr>
        <p:spPr bwMode="auto">
          <a:xfrm>
            <a:off x="827088" y="4365625"/>
            <a:ext cx="857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 b="1">
                <a:solidFill>
                  <a:schemeClr val="hlink"/>
                </a:solidFill>
              </a:rPr>
              <a:t>airado</a:t>
            </a:r>
            <a:r>
              <a:rPr lang="es-MX" altLang="en-US"/>
              <a:t> </a:t>
            </a:r>
            <a:endParaRPr lang="es-ES" altLang="en-US"/>
          </a:p>
        </p:txBody>
      </p:sp>
      <p:sp>
        <p:nvSpPr>
          <p:cNvPr id="4126" name="Text Box 30"/>
          <p:cNvSpPr txBox="1">
            <a:spLocks noChangeArrowheads="1"/>
          </p:cNvSpPr>
          <p:nvPr/>
        </p:nvSpPr>
        <p:spPr bwMode="auto">
          <a:xfrm>
            <a:off x="2195513" y="4676775"/>
            <a:ext cx="5127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 b="1">
                <a:solidFill>
                  <a:schemeClr val="hlink"/>
                </a:solidFill>
              </a:rPr>
              <a:t>frío</a:t>
            </a:r>
            <a:endParaRPr lang="es-ES" altLang="en-US" sz="1600" b="1">
              <a:solidFill>
                <a:schemeClr val="hlink"/>
              </a:solidFill>
            </a:endParaRPr>
          </a:p>
        </p:txBody>
      </p:sp>
      <p:sp>
        <p:nvSpPr>
          <p:cNvPr id="4127" name="Text Box 31"/>
          <p:cNvSpPr txBox="1">
            <a:spLocks noChangeArrowheads="1"/>
          </p:cNvSpPr>
          <p:nvPr/>
        </p:nvSpPr>
        <p:spPr bwMode="auto">
          <a:xfrm>
            <a:off x="2411413" y="5253038"/>
            <a:ext cx="14700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 b="1">
                <a:solidFill>
                  <a:schemeClr val="hlink"/>
                </a:solidFill>
              </a:rPr>
              <a:t>quejumbroso</a:t>
            </a:r>
            <a:endParaRPr lang="es-ES" altLang="en-US" sz="1600" b="1">
              <a:solidFill>
                <a:schemeClr val="hlink"/>
              </a:solidFill>
            </a:endParaRPr>
          </a:p>
        </p:txBody>
      </p:sp>
      <p:sp>
        <p:nvSpPr>
          <p:cNvPr id="4129" name="Text Box 33"/>
          <p:cNvSpPr txBox="1">
            <a:spLocks noChangeArrowheads="1"/>
          </p:cNvSpPr>
          <p:nvPr/>
        </p:nvSpPr>
        <p:spPr bwMode="auto">
          <a:xfrm>
            <a:off x="2700338" y="4676775"/>
            <a:ext cx="7715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 b="1">
                <a:solidFill>
                  <a:schemeClr val="hlink"/>
                </a:solidFill>
              </a:rPr>
              <a:t>cálido</a:t>
            </a:r>
            <a:endParaRPr lang="es-ES" altLang="en-US" sz="1600" b="1">
              <a:solidFill>
                <a:schemeClr val="hlink"/>
              </a:solidFill>
            </a:endParaRPr>
          </a:p>
        </p:txBody>
      </p:sp>
      <p:sp>
        <p:nvSpPr>
          <p:cNvPr id="4130" name="Text Box 34"/>
          <p:cNvSpPr txBox="1">
            <a:spLocks noChangeArrowheads="1"/>
          </p:cNvSpPr>
          <p:nvPr/>
        </p:nvSpPr>
        <p:spPr bwMode="auto">
          <a:xfrm>
            <a:off x="2555875" y="4100513"/>
            <a:ext cx="635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 b="1">
                <a:solidFill>
                  <a:schemeClr val="hlink"/>
                </a:solidFill>
              </a:rPr>
              <a:t>duro</a:t>
            </a:r>
            <a:endParaRPr lang="es-ES" altLang="en-US" sz="1600" b="1">
              <a:solidFill>
                <a:schemeClr val="hlink"/>
              </a:solidFill>
            </a:endParaRPr>
          </a:p>
        </p:txBody>
      </p:sp>
      <p:sp>
        <p:nvSpPr>
          <p:cNvPr id="4132" name="Text Box 36"/>
          <p:cNvSpPr txBox="1">
            <a:spLocks noChangeArrowheads="1"/>
          </p:cNvSpPr>
          <p:nvPr/>
        </p:nvSpPr>
        <p:spPr bwMode="auto">
          <a:xfrm>
            <a:off x="971550" y="4965700"/>
            <a:ext cx="10191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 b="1">
                <a:solidFill>
                  <a:schemeClr val="hlink"/>
                </a:solidFill>
              </a:rPr>
              <a:t>agresivo</a:t>
            </a:r>
            <a:endParaRPr lang="es-ES" altLang="en-US" sz="1600" b="1">
              <a:solidFill>
                <a:schemeClr val="hlink"/>
              </a:solidFill>
            </a:endParaRPr>
          </a:p>
        </p:txBody>
      </p:sp>
      <p:sp>
        <p:nvSpPr>
          <p:cNvPr id="4133" name="AutoShape 37"/>
          <p:cNvSpPr>
            <a:spLocks noChangeArrowheads="1"/>
          </p:cNvSpPr>
          <p:nvPr/>
        </p:nvSpPr>
        <p:spPr bwMode="auto">
          <a:xfrm rot="5400000">
            <a:off x="5039519" y="-711994"/>
            <a:ext cx="431800" cy="6840538"/>
          </a:xfrm>
          <a:prstGeom prst="rightArrow">
            <a:avLst>
              <a:gd name="adj1" fmla="val 37157"/>
              <a:gd name="adj2" fmla="val 7697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34" name="Text Box 38"/>
          <p:cNvSpPr txBox="1">
            <a:spLocks noChangeArrowheads="1"/>
          </p:cNvSpPr>
          <p:nvPr/>
        </p:nvSpPr>
        <p:spPr bwMode="auto">
          <a:xfrm>
            <a:off x="1547813" y="5829300"/>
            <a:ext cx="12334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 b="1">
                <a:solidFill>
                  <a:schemeClr val="hlink"/>
                </a:solidFill>
              </a:rPr>
              <a:t>académico</a:t>
            </a:r>
            <a:endParaRPr lang="es-ES" altLang="en-US" sz="1600" b="1">
              <a:solidFill>
                <a:schemeClr val="hlink"/>
              </a:solidFill>
            </a:endParaRPr>
          </a:p>
        </p:txBody>
      </p:sp>
      <p:sp>
        <p:nvSpPr>
          <p:cNvPr id="4135" name="Text Box 39"/>
          <p:cNvSpPr txBox="1">
            <a:spLocks noChangeArrowheads="1"/>
          </p:cNvSpPr>
          <p:nvPr/>
        </p:nvSpPr>
        <p:spPr bwMode="auto">
          <a:xfrm>
            <a:off x="900113" y="5253038"/>
            <a:ext cx="14017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 b="1">
                <a:solidFill>
                  <a:schemeClr val="hlink"/>
                </a:solidFill>
              </a:rPr>
              <a:t>populachero</a:t>
            </a:r>
            <a:endParaRPr lang="es-ES" altLang="en-US" sz="1600" b="1">
              <a:solidFill>
                <a:schemeClr val="hlink"/>
              </a:solidFill>
            </a:endParaRPr>
          </a:p>
        </p:txBody>
      </p:sp>
      <p:sp>
        <p:nvSpPr>
          <p:cNvPr id="4136" name="Text Box 40"/>
          <p:cNvSpPr txBox="1">
            <a:spLocks noChangeArrowheads="1"/>
          </p:cNvSpPr>
          <p:nvPr/>
        </p:nvSpPr>
        <p:spPr bwMode="auto">
          <a:xfrm>
            <a:off x="2051050" y="5949950"/>
            <a:ext cx="48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2400" b="1">
                <a:solidFill>
                  <a:schemeClr val="hlink"/>
                </a:solidFill>
              </a:rPr>
              <a:t>…</a:t>
            </a:r>
            <a:endParaRPr lang="es-ES" altLang="en-US" sz="2400" b="1">
              <a:solidFill>
                <a:schemeClr val="hlink"/>
              </a:solidFill>
            </a:endParaRPr>
          </a:p>
        </p:txBody>
      </p:sp>
      <p:sp>
        <p:nvSpPr>
          <p:cNvPr id="4137" name="Text Box 41"/>
          <p:cNvSpPr txBox="1">
            <a:spLocks noChangeArrowheads="1"/>
          </p:cNvSpPr>
          <p:nvPr/>
        </p:nvSpPr>
        <p:spPr bwMode="auto">
          <a:xfrm>
            <a:off x="1619250" y="4389438"/>
            <a:ext cx="8620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 b="1">
                <a:solidFill>
                  <a:schemeClr val="hlink"/>
                </a:solidFill>
              </a:rPr>
              <a:t>irónico</a:t>
            </a:r>
            <a:endParaRPr lang="es-ES" altLang="en-US" sz="1600" b="1">
              <a:solidFill>
                <a:schemeClr val="hlink"/>
              </a:solidFill>
            </a:endParaRPr>
          </a:p>
        </p:txBody>
      </p:sp>
      <p:sp>
        <p:nvSpPr>
          <p:cNvPr id="4138" name="Text Box 42"/>
          <p:cNvSpPr txBox="1">
            <a:spLocks noChangeArrowheads="1"/>
          </p:cNvSpPr>
          <p:nvPr/>
        </p:nvSpPr>
        <p:spPr bwMode="auto">
          <a:xfrm>
            <a:off x="900113" y="4676775"/>
            <a:ext cx="118903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 b="1">
                <a:solidFill>
                  <a:schemeClr val="hlink"/>
                </a:solidFill>
              </a:rPr>
              <a:t>sarcástico</a:t>
            </a:r>
            <a:endParaRPr lang="es-ES" altLang="en-US" sz="1600" b="1">
              <a:solidFill>
                <a:schemeClr val="hlink"/>
              </a:solidFill>
            </a:endParaRPr>
          </a:p>
        </p:txBody>
      </p:sp>
      <p:sp>
        <p:nvSpPr>
          <p:cNvPr id="4139" name="Text Box 43"/>
          <p:cNvSpPr txBox="1">
            <a:spLocks noChangeArrowheads="1"/>
          </p:cNvSpPr>
          <p:nvPr/>
        </p:nvSpPr>
        <p:spPr bwMode="auto">
          <a:xfrm>
            <a:off x="2268538" y="4965700"/>
            <a:ext cx="10763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 b="1">
                <a:solidFill>
                  <a:schemeClr val="hlink"/>
                </a:solidFill>
              </a:rPr>
              <a:t>polémico</a:t>
            </a:r>
            <a:endParaRPr lang="es-ES" altLang="en-US" sz="1600" b="1">
              <a:solidFill>
                <a:schemeClr val="hlink"/>
              </a:solidFill>
            </a:endParaRPr>
          </a:p>
        </p:txBody>
      </p:sp>
      <p:sp>
        <p:nvSpPr>
          <p:cNvPr id="4140" name="Text Box 44"/>
          <p:cNvSpPr txBox="1">
            <a:spLocks noChangeArrowheads="1"/>
          </p:cNvSpPr>
          <p:nvPr/>
        </p:nvSpPr>
        <p:spPr bwMode="auto">
          <a:xfrm>
            <a:off x="900113" y="5540375"/>
            <a:ext cx="16398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 b="1">
                <a:solidFill>
                  <a:schemeClr val="hlink"/>
                </a:solidFill>
              </a:rPr>
              <a:t>grandilocuente</a:t>
            </a:r>
            <a:endParaRPr lang="es-ES" altLang="en-US" sz="1600" b="1">
              <a:solidFill>
                <a:schemeClr val="hlink"/>
              </a:solidFill>
            </a:endParaRPr>
          </a:p>
        </p:txBody>
      </p:sp>
      <p:sp>
        <p:nvSpPr>
          <p:cNvPr id="4144" name="Rectangle 48"/>
          <p:cNvSpPr>
            <a:spLocks noChangeArrowheads="1"/>
          </p:cNvSpPr>
          <p:nvPr/>
        </p:nvSpPr>
        <p:spPr bwMode="auto">
          <a:xfrm>
            <a:off x="5651500" y="765175"/>
            <a:ext cx="762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 b="1">
                <a:solidFill>
                  <a:schemeClr val="accent2"/>
                </a:solidFill>
              </a:rPr>
              <a:t>dirigir</a:t>
            </a:r>
            <a:endParaRPr lang="es-ES" altLang="en-US" sz="1600" b="1">
              <a:solidFill>
                <a:schemeClr val="accent2"/>
              </a:solidFill>
            </a:endParaRPr>
          </a:p>
        </p:txBody>
      </p:sp>
      <p:sp>
        <p:nvSpPr>
          <p:cNvPr id="4145" name="Text Box 49"/>
          <p:cNvSpPr txBox="1">
            <a:spLocks noChangeArrowheads="1"/>
          </p:cNvSpPr>
          <p:nvPr/>
        </p:nvSpPr>
        <p:spPr bwMode="auto">
          <a:xfrm>
            <a:off x="1692275" y="1268413"/>
            <a:ext cx="99695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b="1">
                <a:solidFill>
                  <a:srgbClr val="CC00CC"/>
                </a:solidFill>
              </a:rPr>
              <a:t>PODER</a:t>
            </a:r>
          </a:p>
          <a:p>
            <a:r>
              <a:rPr lang="es-MX" altLang="en-US" b="1">
                <a:solidFill>
                  <a:srgbClr val="CC00CC"/>
                </a:solidFill>
              </a:rPr>
              <a:t>frente </a:t>
            </a:r>
          </a:p>
          <a:p>
            <a:r>
              <a:rPr lang="es-MX" altLang="en-US" b="1">
                <a:solidFill>
                  <a:srgbClr val="CC00CC"/>
                </a:solidFill>
              </a:rPr>
              <a:t>al “TÚ”</a:t>
            </a:r>
            <a:endParaRPr lang="es-ES" altLang="en-US" b="1">
              <a:solidFill>
                <a:srgbClr val="CC00CC"/>
              </a:solidFill>
            </a:endParaRPr>
          </a:p>
        </p:txBody>
      </p:sp>
      <p:sp>
        <p:nvSpPr>
          <p:cNvPr id="4146" name="AutoShape 50"/>
          <p:cNvSpPr>
            <a:spLocks noChangeArrowheads="1"/>
          </p:cNvSpPr>
          <p:nvPr/>
        </p:nvSpPr>
        <p:spPr bwMode="auto">
          <a:xfrm>
            <a:off x="2700338" y="1484313"/>
            <a:ext cx="215900" cy="576262"/>
          </a:xfrm>
          <a:prstGeom prst="rightArrow">
            <a:avLst>
              <a:gd name="adj1" fmla="val 41046"/>
              <a:gd name="adj2" fmla="val 7307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47" name="Text Box 51"/>
          <p:cNvSpPr txBox="1">
            <a:spLocks noChangeArrowheads="1"/>
          </p:cNvSpPr>
          <p:nvPr/>
        </p:nvSpPr>
        <p:spPr bwMode="auto">
          <a:xfrm>
            <a:off x="2916238" y="1557338"/>
            <a:ext cx="6588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 b="1">
                <a:solidFill>
                  <a:srgbClr val="CC00CC"/>
                </a:solidFill>
              </a:rPr>
              <a:t>igual</a:t>
            </a:r>
            <a:endParaRPr lang="es-ES" altLang="en-US" sz="1600" b="1">
              <a:solidFill>
                <a:srgbClr val="CC00CC"/>
              </a:solidFill>
            </a:endParaRPr>
          </a:p>
        </p:txBody>
      </p:sp>
      <p:sp>
        <p:nvSpPr>
          <p:cNvPr id="4148" name="Text Box 52"/>
          <p:cNvSpPr txBox="1">
            <a:spLocks noChangeArrowheads="1"/>
          </p:cNvSpPr>
          <p:nvPr/>
        </p:nvSpPr>
        <p:spPr bwMode="auto">
          <a:xfrm>
            <a:off x="2916238" y="1268413"/>
            <a:ext cx="9969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 b="1">
                <a:solidFill>
                  <a:srgbClr val="CC00CC"/>
                </a:solidFill>
              </a:rPr>
              <a:t>superior</a:t>
            </a:r>
            <a:endParaRPr lang="es-ES" altLang="en-US" sz="1600" b="1">
              <a:solidFill>
                <a:srgbClr val="CC00CC"/>
              </a:solidFill>
            </a:endParaRPr>
          </a:p>
        </p:txBody>
      </p:sp>
      <p:sp>
        <p:nvSpPr>
          <p:cNvPr id="4149" name="Text Box 53"/>
          <p:cNvSpPr txBox="1">
            <a:spLocks noChangeArrowheads="1"/>
          </p:cNvSpPr>
          <p:nvPr/>
        </p:nvSpPr>
        <p:spPr bwMode="auto">
          <a:xfrm>
            <a:off x="2916238" y="1844675"/>
            <a:ext cx="8858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 b="1">
                <a:solidFill>
                  <a:srgbClr val="CC00CC"/>
                </a:solidFill>
              </a:rPr>
              <a:t>inferior</a:t>
            </a:r>
            <a:endParaRPr lang="es-ES" altLang="en-US" sz="1600" b="1">
              <a:solidFill>
                <a:srgbClr val="CC00CC"/>
              </a:solidFill>
            </a:endParaRPr>
          </a:p>
        </p:txBody>
      </p:sp>
      <p:sp>
        <p:nvSpPr>
          <p:cNvPr id="4150" name="Text Box 54"/>
          <p:cNvSpPr txBox="1">
            <a:spLocks noChangeArrowheads="1"/>
          </p:cNvSpPr>
          <p:nvPr/>
        </p:nvSpPr>
        <p:spPr bwMode="auto">
          <a:xfrm>
            <a:off x="3995738" y="1484313"/>
            <a:ext cx="132715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b="1">
                <a:solidFill>
                  <a:srgbClr val="FF0000"/>
                </a:solidFill>
              </a:rPr>
              <a:t>CARGA </a:t>
            </a:r>
          </a:p>
          <a:p>
            <a:r>
              <a:rPr lang="es-MX" altLang="en-US" b="1">
                <a:solidFill>
                  <a:srgbClr val="FF0000"/>
                </a:solidFill>
              </a:rPr>
              <a:t>EMOTIVO-</a:t>
            </a:r>
          </a:p>
          <a:p>
            <a:r>
              <a:rPr lang="es-MX" altLang="en-US" b="1">
                <a:solidFill>
                  <a:srgbClr val="FF0000"/>
                </a:solidFill>
              </a:rPr>
              <a:t>AFECTIVA</a:t>
            </a:r>
            <a:endParaRPr lang="es-ES" altLang="en-US" b="1">
              <a:solidFill>
                <a:srgbClr val="FF0000"/>
              </a:solidFill>
            </a:endParaRPr>
          </a:p>
        </p:txBody>
      </p:sp>
      <p:sp>
        <p:nvSpPr>
          <p:cNvPr id="4152" name="Text Box 56"/>
          <p:cNvSpPr txBox="1">
            <a:spLocks noChangeArrowheads="1"/>
          </p:cNvSpPr>
          <p:nvPr/>
        </p:nvSpPr>
        <p:spPr bwMode="auto">
          <a:xfrm>
            <a:off x="5580063" y="1484313"/>
            <a:ext cx="8397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 b="1">
                <a:solidFill>
                  <a:srgbClr val="FF0000"/>
                </a:solidFill>
              </a:rPr>
              <a:t>alegría</a:t>
            </a:r>
            <a:endParaRPr lang="es-ES" altLang="en-US" sz="1600" b="1">
              <a:solidFill>
                <a:srgbClr val="FF0000"/>
              </a:solidFill>
            </a:endParaRPr>
          </a:p>
        </p:txBody>
      </p:sp>
      <p:sp>
        <p:nvSpPr>
          <p:cNvPr id="4153" name="Text Box 57"/>
          <p:cNvSpPr txBox="1">
            <a:spLocks noChangeArrowheads="1"/>
          </p:cNvSpPr>
          <p:nvPr/>
        </p:nvSpPr>
        <p:spPr bwMode="auto">
          <a:xfrm>
            <a:off x="5580063" y="1700213"/>
            <a:ext cx="89693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 b="1">
                <a:solidFill>
                  <a:srgbClr val="FF0000"/>
                </a:solidFill>
              </a:rPr>
              <a:t>tristeza</a:t>
            </a:r>
            <a:endParaRPr lang="es-ES" altLang="en-US" sz="1600" b="1">
              <a:solidFill>
                <a:srgbClr val="FF0000"/>
              </a:solidFill>
            </a:endParaRPr>
          </a:p>
        </p:txBody>
      </p:sp>
      <p:sp>
        <p:nvSpPr>
          <p:cNvPr id="4154" name="Text Box 58"/>
          <p:cNvSpPr txBox="1">
            <a:spLocks noChangeArrowheads="1"/>
          </p:cNvSpPr>
          <p:nvPr/>
        </p:nvSpPr>
        <p:spPr bwMode="auto">
          <a:xfrm>
            <a:off x="5651500" y="1916113"/>
            <a:ext cx="4333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 b="1">
                <a:solidFill>
                  <a:srgbClr val="FF0000"/>
                </a:solidFill>
              </a:rPr>
              <a:t>ira</a:t>
            </a:r>
            <a:endParaRPr lang="es-ES" altLang="en-US" sz="1600" b="1">
              <a:solidFill>
                <a:srgbClr val="FF0000"/>
              </a:solidFill>
            </a:endParaRPr>
          </a:p>
        </p:txBody>
      </p:sp>
      <p:sp>
        <p:nvSpPr>
          <p:cNvPr id="4155" name="Text Box 59"/>
          <p:cNvSpPr txBox="1">
            <a:spLocks noChangeArrowheads="1"/>
          </p:cNvSpPr>
          <p:nvPr/>
        </p:nvSpPr>
        <p:spPr bwMode="auto">
          <a:xfrm>
            <a:off x="6084888" y="1916113"/>
            <a:ext cx="13255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 b="1">
                <a:solidFill>
                  <a:srgbClr val="FF0000"/>
                </a:solidFill>
              </a:rPr>
              <a:t>indiferencia</a:t>
            </a:r>
            <a:endParaRPr lang="es-ES" altLang="en-US" sz="1600" b="1">
              <a:solidFill>
                <a:srgbClr val="FF0000"/>
              </a:solidFill>
            </a:endParaRPr>
          </a:p>
        </p:txBody>
      </p:sp>
      <p:sp>
        <p:nvSpPr>
          <p:cNvPr id="4156" name="Text Box 60"/>
          <p:cNvSpPr txBox="1">
            <a:spLocks noChangeArrowheads="1"/>
          </p:cNvSpPr>
          <p:nvPr/>
        </p:nvSpPr>
        <p:spPr bwMode="auto">
          <a:xfrm>
            <a:off x="6372225" y="1484313"/>
            <a:ext cx="12557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 b="1">
                <a:solidFill>
                  <a:srgbClr val="FF0000"/>
                </a:solidFill>
              </a:rPr>
              <a:t>compasión</a:t>
            </a:r>
            <a:endParaRPr lang="es-ES" altLang="en-US" sz="1600" b="1">
              <a:solidFill>
                <a:srgbClr val="FF0000"/>
              </a:solidFill>
            </a:endParaRPr>
          </a:p>
        </p:txBody>
      </p:sp>
      <p:sp>
        <p:nvSpPr>
          <p:cNvPr id="4157" name="Text Box 61"/>
          <p:cNvSpPr txBox="1">
            <a:spLocks noChangeArrowheads="1"/>
          </p:cNvSpPr>
          <p:nvPr/>
        </p:nvSpPr>
        <p:spPr bwMode="auto">
          <a:xfrm>
            <a:off x="6372225" y="1700213"/>
            <a:ext cx="10414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 b="1">
                <a:solidFill>
                  <a:srgbClr val="FF0000"/>
                </a:solidFill>
              </a:rPr>
              <a:t>asombro</a:t>
            </a:r>
            <a:endParaRPr lang="es-ES" altLang="en-US" sz="1600" b="1">
              <a:solidFill>
                <a:srgbClr val="FF0000"/>
              </a:solidFill>
            </a:endParaRPr>
          </a:p>
        </p:txBody>
      </p:sp>
      <p:sp>
        <p:nvSpPr>
          <p:cNvPr id="4158" name="Text Box 62"/>
          <p:cNvSpPr txBox="1">
            <a:spLocks noChangeArrowheads="1"/>
          </p:cNvSpPr>
          <p:nvPr/>
        </p:nvSpPr>
        <p:spPr bwMode="auto">
          <a:xfrm>
            <a:off x="5435600" y="2133600"/>
            <a:ext cx="10191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 b="1">
                <a:solidFill>
                  <a:srgbClr val="FF0000"/>
                </a:solidFill>
              </a:rPr>
              <a:t>angustia</a:t>
            </a:r>
            <a:endParaRPr lang="es-ES" altLang="en-US" sz="1600" b="1">
              <a:solidFill>
                <a:srgbClr val="FF0000"/>
              </a:solidFill>
            </a:endParaRPr>
          </a:p>
        </p:txBody>
      </p:sp>
      <p:sp>
        <p:nvSpPr>
          <p:cNvPr id="4159" name="Text Box 63"/>
          <p:cNvSpPr txBox="1">
            <a:spLocks noChangeArrowheads="1"/>
          </p:cNvSpPr>
          <p:nvPr/>
        </p:nvSpPr>
        <p:spPr bwMode="auto">
          <a:xfrm>
            <a:off x="8316913" y="1700213"/>
            <a:ext cx="539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2800" b="1">
                <a:solidFill>
                  <a:srgbClr val="FF0000"/>
                </a:solidFill>
              </a:rPr>
              <a:t>…</a:t>
            </a:r>
            <a:endParaRPr lang="es-ES" altLang="en-US" sz="2800" b="1">
              <a:solidFill>
                <a:srgbClr val="FF0000"/>
              </a:solidFill>
            </a:endParaRPr>
          </a:p>
        </p:txBody>
      </p:sp>
      <p:sp>
        <p:nvSpPr>
          <p:cNvPr id="4160" name="Text Box 64"/>
          <p:cNvSpPr txBox="1">
            <a:spLocks noChangeArrowheads="1"/>
          </p:cNvSpPr>
          <p:nvPr/>
        </p:nvSpPr>
        <p:spPr bwMode="auto">
          <a:xfrm>
            <a:off x="7380288" y="1700213"/>
            <a:ext cx="88423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 b="1">
                <a:solidFill>
                  <a:srgbClr val="FF0000"/>
                </a:solidFill>
              </a:rPr>
              <a:t>ternura</a:t>
            </a:r>
            <a:endParaRPr lang="es-ES" altLang="en-US" sz="1600" b="1">
              <a:solidFill>
                <a:srgbClr val="FF0000"/>
              </a:solidFill>
            </a:endParaRPr>
          </a:p>
        </p:txBody>
      </p:sp>
      <p:sp>
        <p:nvSpPr>
          <p:cNvPr id="4162" name="Text Box 66"/>
          <p:cNvSpPr txBox="1">
            <a:spLocks noChangeArrowheads="1"/>
          </p:cNvSpPr>
          <p:nvPr/>
        </p:nvSpPr>
        <p:spPr bwMode="auto">
          <a:xfrm>
            <a:off x="6372225" y="2133600"/>
            <a:ext cx="6810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 b="1">
                <a:solidFill>
                  <a:srgbClr val="FF0000"/>
                </a:solidFill>
              </a:rPr>
              <a:t>amor</a:t>
            </a:r>
            <a:endParaRPr lang="es-ES" altLang="en-US" sz="1600" b="1">
              <a:solidFill>
                <a:srgbClr val="FF0000"/>
              </a:solidFill>
            </a:endParaRPr>
          </a:p>
        </p:txBody>
      </p:sp>
      <p:sp>
        <p:nvSpPr>
          <p:cNvPr id="4163" name="Text Box 67"/>
          <p:cNvSpPr txBox="1">
            <a:spLocks noChangeArrowheads="1"/>
          </p:cNvSpPr>
          <p:nvPr/>
        </p:nvSpPr>
        <p:spPr bwMode="auto">
          <a:xfrm>
            <a:off x="7667625" y="1484313"/>
            <a:ext cx="6127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 b="1">
                <a:solidFill>
                  <a:srgbClr val="FF0000"/>
                </a:solidFill>
              </a:rPr>
              <a:t>odio</a:t>
            </a:r>
            <a:endParaRPr lang="es-ES" altLang="en-US" sz="1600" b="1">
              <a:solidFill>
                <a:srgbClr val="FF0000"/>
              </a:solidFill>
            </a:endParaRPr>
          </a:p>
        </p:txBody>
      </p:sp>
      <p:sp>
        <p:nvSpPr>
          <p:cNvPr id="4165" name="Text Box 69"/>
          <p:cNvSpPr txBox="1">
            <a:spLocks noChangeArrowheads="1"/>
          </p:cNvSpPr>
          <p:nvPr/>
        </p:nvSpPr>
        <p:spPr bwMode="auto">
          <a:xfrm>
            <a:off x="7308850" y="1916113"/>
            <a:ext cx="8159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 b="1">
                <a:solidFill>
                  <a:srgbClr val="FF0000"/>
                </a:solidFill>
              </a:rPr>
              <a:t>rencor</a:t>
            </a:r>
            <a:endParaRPr lang="es-ES" altLang="en-US" sz="1600" b="1">
              <a:solidFill>
                <a:srgbClr val="FF0000"/>
              </a:solidFill>
            </a:endParaRPr>
          </a:p>
        </p:txBody>
      </p:sp>
      <p:sp>
        <p:nvSpPr>
          <p:cNvPr id="4166" name="Text Box 70"/>
          <p:cNvSpPr txBox="1">
            <a:spLocks noChangeArrowheads="1"/>
          </p:cNvSpPr>
          <p:nvPr/>
        </p:nvSpPr>
        <p:spPr bwMode="auto">
          <a:xfrm>
            <a:off x="6948488" y="2133600"/>
            <a:ext cx="12096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 b="1">
                <a:solidFill>
                  <a:srgbClr val="FF0000"/>
                </a:solidFill>
              </a:rPr>
              <a:t>desagrado</a:t>
            </a:r>
            <a:endParaRPr lang="es-ES" altLang="en-US" sz="1600" b="1">
              <a:solidFill>
                <a:srgbClr val="FF0000"/>
              </a:solidFill>
            </a:endParaRPr>
          </a:p>
        </p:txBody>
      </p:sp>
      <p:sp>
        <p:nvSpPr>
          <p:cNvPr id="4168" name="AutoShape 72"/>
          <p:cNvSpPr>
            <a:spLocks noChangeArrowheads="1"/>
          </p:cNvSpPr>
          <p:nvPr/>
        </p:nvSpPr>
        <p:spPr bwMode="auto">
          <a:xfrm>
            <a:off x="5292725" y="1557338"/>
            <a:ext cx="215900" cy="792162"/>
          </a:xfrm>
          <a:prstGeom prst="rightArrow">
            <a:avLst>
              <a:gd name="adj1" fmla="val 54917"/>
              <a:gd name="adj2" fmla="val 7956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69" name="Text Box 73"/>
          <p:cNvSpPr txBox="1">
            <a:spLocks noChangeArrowheads="1"/>
          </p:cNvSpPr>
          <p:nvPr/>
        </p:nvSpPr>
        <p:spPr bwMode="auto">
          <a:xfrm>
            <a:off x="2700338" y="5540375"/>
            <a:ext cx="10080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 b="1">
                <a:solidFill>
                  <a:schemeClr val="hlink"/>
                </a:solidFill>
              </a:rPr>
              <a:t>lacónico</a:t>
            </a:r>
            <a:endParaRPr lang="es-ES" altLang="en-US" sz="1600" b="1">
              <a:solidFill>
                <a:schemeClr val="hlink"/>
              </a:solidFill>
            </a:endParaRPr>
          </a:p>
        </p:txBody>
      </p:sp>
      <p:sp>
        <p:nvSpPr>
          <p:cNvPr id="4170" name="Text Box 74"/>
          <p:cNvSpPr txBox="1">
            <a:spLocks noChangeArrowheads="1"/>
          </p:cNvSpPr>
          <p:nvPr/>
        </p:nvSpPr>
        <p:spPr bwMode="auto">
          <a:xfrm>
            <a:off x="2484438" y="4389438"/>
            <a:ext cx="10652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 b="1">
                <a:solidFill>
                  <a:schemeClr val="hlink"/>
                </a:solidFill>
              </a:rPr>
              <a:t>zalamero</a:t>
            </a:r>
            <a:endParaRPr lang="es-ES" altLang="en-US" sz="1600" b="1">
              <a:solidFill>
                <a:schemeClr val="hlink"/>
              </a:solidFill>
            </a:endParaRPr>
          </a:p>
        </p:txBody>
      </p:sp>
      <p:sp>
        <p:nvSpPr>
          <p:cNvPr id="4171" name="AutoShape 75"/>
          <p:cNvSpPr>
            <a:spLocks noChangeArrowheads="1"/>
          </p:cNvSpPr>
          <p:nvPr/>
        </p:nvSpPr>
        <p:spPr bwMode="auto">
          <a:xfrm>
            <a:off x="1187450" y="3644900"/>
            <a:ext cx="2232025" cy="288925"/>
          </a:xfrm>
          <a:prstGeom prst="downArrow">
            <a:avLst>
              <a:gd name="adj1" fmla="val 29157"/>
              <a:gd name="adj2" fmla="val 8238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72" name="AutoShape 76"/>
          <p:cNvSpPr>
            <a:spLocks noChangeArrowheads="1"/>
          </p:cNvSpPr>
          <p:nvPr/>
        </p:nvSpPr>
        <p:spPr bwMode="auto">
          <a:xfrm rot="4289532">
            <a:off x="4879181" y="1691482"/>
            <a:ext cx="655637" cy="7874000"/>
          </a:xfrm>
          <a:prstGeom prst="rightArrow">
            <a:avLst>
              <a:gd name="adj1" fmla="val 37630"/>
              <a:gd name="adj2" fmla="val 7416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73" name="Text Box 77"/>
          <p:cNvSpPr txBox="1">
            <a:spLocks noChangeArrowheads="1"/>
          </p:cNvSpPr>
          <p:nvPr/>
        </p:nvSpPr>
        <p:spPr bwMode="auto">
          <a:xfrm>
            <a:off x="6588125" y="3933825"/>
            <a:ext cx="2495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b="1">
                <a:solidFill>
                  <a:srgbClr val="CC3300"/>
                </a:solidFill>
              </a:rPr>
              <a:t>Explícitas / implícitas</a:t>
            </a:r>
            <a:endParaRPr lang="es-ES" altLang="en-US" b="1">
              <a:solidFill>
                <a:srgbClr val="CC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4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800" decel="100000"/>
                                        <p:tgtEl>
                                          <p:spTgt spid="4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 tmFilter="0,0; .5, 1; 1, 1"/>
                                        <p:tgtEl>
                                          <p:spTgt spid="4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41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4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4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4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4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4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4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 nodeType="clickPar">
                      <p:stCondLst>
                        <p:cond delay="indefinite"/>
                      </p:stCondLst>
                      <p:childTnLst>
                        <p:par>
                          <p:cTn id="1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800" decel="100000"/>
                                        <p:tgtEl>
                                          <p:spTgt spid="4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800" decel="100000" fill="hold"/>
                                        <p:tgtEl>
                                          <p:spTgt spid="41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800" decel="100000" fill="hold"/>
                                        <p:tgtEl>
                                          <p:spTgt spid="4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800" decel="100000" fill="hold"/>
                                        <p:tgtEl>
                                          <p:spTgt spid="4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 nodeType="clickPar">
                      <p:stCondLst>
                        <p:cond delay="indefinite"/>
                      </p:stCondLst>
                      <p:childTnLst>
                        <p:par>
                          <p:cTn id="1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4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4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4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4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4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 nodeType="clickPar">
                      <p:stCondLst>
                        <p:cond delay="indefinite"/>
                      </p:stCondLst>
                      <p:childTnLst>
                        <p:par>
                          <p:cTn id="1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4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4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4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4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4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 nodeType="clickPar">
                      <p:stCondLst>
                        <p:cond delay="indefinite"/>
                      </p:stCondLst>
                      <p:childTnLst>
                        <p:par>
                          <p:cTn id="1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4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4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4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4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4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 nodeType="clickPar">
                      <p:stCondLst>
                        <p:cond delay="indefinite"/>
                      </p:stCondLst>
                      <p:childTnLst>
                        <p:par>
                          <p:cTn id="1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4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4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4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4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4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 nodeType="clickPar">
                      <p:stCondLst>
                        <p:cond delay="indefinite"/>
                      </p:stCondLst>
                      <p:childTnLst>
                        <p:par>
                          <p:cTn id="1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0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4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4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4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4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4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 nodeType="clickPar">
                      <p:stCondLst>
                        <p:cond delay="indefinite"/>
                      </p:stCondLst>
                      <p:childTnLst>
                        <p:par>
                          <p:cTn id="1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9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4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4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4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4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4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 nodeType="clickPar">
                      <p:stCondLst>
                        <p:cond delay="indefinite"/>
                      </p:stCondLst>
                      <p:childTnLst>
                        <p:par>
                          <p:cTn id="1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8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4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4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4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4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4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 nodeType="clickPar">
                      <p:stCondLst>
                        <p:cond delay="indefinite"/>
                      </p:stCondLst>
                      <p:childTnLst>
                        <p:par>
                          <p:cTn id="2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7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4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4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4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4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4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 nodeType="clickPar">
                      <p:stCondLst>
                        <p:cond delay="indefinite"/>
                      </p:stCondLst>
                      <p:childTnLst>
                        <p:par>
                          <p:cTn id="2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6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4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500" fill="hold"/>
                                        <p:tgtEl>
                                          <p:spTgt spid="4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500" fill="hold"/>
                                        <p:tgtEl>
                                          <p:spTgt spid="4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500" fill="hold"/>
                                        <p:tgtEl>
                                          <p:spTgt spid="4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500"/>
                                        <p:tgtEl>
                                          <p:spTgt spid="4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 nodeType="clickPar">
                      <p:stCondLst>
                        <p:cond delay="indefinite"/>
                      </p:stCondLst>
                      <p:childTnLst>
                        <p:par>
                          <p:cTn id="2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7" dur="500" fill="hold"/>
                                        <p:tgtEl>
                                          <p:spTgt spid="4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4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4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500" fill="hold"/>
                                        <p:tgtEl>
                                          <p:spTgt spid="4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4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 nodeType="clickPar">
                      <p:stCondLst>
                        <p:cond delay="indefinite"/>
                      </p:stCondLst>
                      <p:childTnLst>
                        <p:par>
                          <p:cTn id="2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6" dur="500" fill="hold"/>
                                        <p:tgtEl>
                                          <p:spTgt spid="4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500" fill="hold"/>
                                        <p:tgtEl>
                                          <p:spTgt spid="4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500" fill="hold"/>
                                        <p:tgtEl>
                                          <p:spTgt spid="4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500" fill="hold"/>
                                        <p:tgtEl>
                                          <p:spTgt spid="4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0" dur="500"/>
                                        <p:tgtEl>
                                          <p:spTgt spid="4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 nodeType="clickPar">
                      <p:stCondLst>
                        <p:cond delay="indefinite"/>
                      </p:stCondLst>
                      <p:childTnLst>
                        <p:par>
                          <p:cTn id="2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5" dur="500" fill="hold"/>
                                        <p:tgtEl>
                                          <p:spTgt spid="4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500" fill="hold"/>
                                        <p:tgtEl>
                                          <p:spTgt spid="4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500" fill="hold"/>
                                        <p:tgtEl>
                                          <p:spTgt spid="4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500" fill="hold"/>
                                        <p:tgtEl>
                                          <p:spTgt spid="4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9" dur="500"/>
                                        <p:tgtEl>
                                          <p:spTgt spid="4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 nodeType="clickPar">
                      <p:stCondLst>
                        <p:cond delay="indefinite"/>
                      </p:stCondLst>
                      <p:childTnLst>
                        <p:par>
                          <p:cTn id="2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4" dur="500" fill="hold"/>
                                        <p:tgtEl>
                                          <p:spTgt spid="4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500" fill="hold"/>
                                        <p:tgtEl>
                                          <p:spTgt spid="4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500" fill="hold"/>
                                        <p:tgtEl>
                                          <p:spTgt spid="4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500" fill="hold"/>
                                        <p:tgtEl>
                                          <p:spTgt spid="4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8" dur="500"/>
                                        <p:tgtEl>
                                          <p:spTgt spid="4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 nodeType="clickPar">
                      <p:stCondLst>
                        <p:cond delay="indefinite"/>
                      </p:stCondLst>
                      <p:childTnLst>
                        <p:par>
                          <p:cTn id="2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1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3" dur="500" fill="hold"/>
                                        <p:tgtEl>
                                          <p:spTgt spid="4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500" fill="hold"/>
                                        <p:tgtEl>
                                          <p:spTgt spid="4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500" fill="hold"/>
                                        <p:tgtEl>
                                          <p:spTgt spid="4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500" fill="hold"/>
                                        <p:tgtEl>
                                          <p:spTgt spid="4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7" dur="500"/>
                                        <p:tgtEl>
                                          <p:spTgt spid="4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 nodeType="clickPar">
                      <p:stCondLst>
                        <p:cond delay="indefinite"/>
                      </p:stCondLst>
                      <p:childTnLst>
                        <p:par>
                          <p:cTn id="2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0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2" dur="500" fill="hold"/>
                                        <p:tgtEl>
                                          <p:spTgt spid="4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500" fill="hold"/>
                                        <p:tgtEl>
                                          <p:spTgt spid="4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500" fill="hold"/>
                                        <p:tgtEl>
                                          <p:spTgt spid="4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5" dur="500" fill="hold"/>
                                        <p:tgtEl>
                                          <p:spTgt spid="4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6" dur="500"/>
                                        <p:tgtEl>
                                          <p:spTgt spid="4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 nodeType="clickPar">
                      <p:stCondLst>
                        <p:cond delay="indefinite"/>
                      </p:stCondLst>
                      <p:childTnLst>
                        <p:par>
                          <p:cTn id="2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9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1" dur="5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5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5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4" dur="5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5" dur="500"/>
                                        <p:tgtEl>
                                          <p:spTgt spid="4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 nodeType="clickPar">
                      <p:stCondLst>
                        <p:cond delay="indefinite"/>
                      </p:stCondLst>
                      <p:childTnLst>
                        <p:par>
                          <p:cTn id="2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8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0" dur="500" fill="hold"/>
                                        <p:tgtEl>
                                          <p:spTgt spid="4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1" dur="500" fill="hold"/>
                                        <p:tgtEl>
                                          <p:spTgt spid="4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" dur="500" fill="hold"/>
                                        <p:tgtEl>
                                          <p:spTgt spid="4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3" dur="500" fill="hold"/>
                                        <p:tgtEl>
                                          <p:spTgt spid="4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4" dur="500"/>
                                        <p:tgtEl>
                                          <p:spTgt spid="4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 nodeType="clickPar">
                      <p:stCondLst>
                        <p:cond delay="indefinite"/>
                      </p:stCondLst>
                      <p:childTnLst>
                        <p:par>
                          <p:cTn id="2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7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9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3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 nodeType="clickPar">
                      <p:stCondLst>
                        <p:cond delay="indefinite"/>
                      </p:stCondLst>
                      <p:childTnLst>
                        <p:par>
                          <p:cTn id="3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6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8" dur="500" fill="hold"/>
                                        <p:tgtEl>
                                          <p:spTgt spid="4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9" dur="500" fill="hold"/>
                                        <p:tgtEl>
                                          <p:spTgt spid="4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0" dur="500" fill="hold"/>
                                        <p:tgtEl>
                                          <p:spTgt spid="4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1" dur="500" fill="hold"/>
                                        <p:tgtEl>
                                          <p:spTgt spid="4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2" dur="500"/>
                                        <p:tgtEl>
                                          <p:spTgt spid="4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3" fill="hold" nodeType="clickPar">
                      <p:stCondLst>
                        <p:cond delay="indefinite"/>
                      </p:stCondLst>
                      <p:childTnLst>
                        <p:par>
                          <p:cTn id="3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7" dur="500" fill="hold"/>
                                        <p:tgtEl>
                                          <p:spTgt spid="4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500" fill="hold"/>
                                        <p:tgtEl>
                                          <p:spTgt spid="4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500" fill="hold"/>
                                        <p:tgtEl>
                                          <p:spTgt spid="4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500" fill="hold"/>
                                        <p:tgtEl>
                                          <p:spTgt spid="4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1" dur="500"/>
                                        <p:tgtEl>
                                          <p:spTgt spid="4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2" fill="hold" nodeType="clickPar">
                      <p:stCondLst>
                        <p:cond delay="indefinite"/>
                      </p:stCondLst>
                      <p:childTnLst>
                        <p:par>
                          <p:cTn id="3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6" dur="500" fill="hold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7" dur="500" fill="hold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8" dur="500" fill="hold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500" fill="hold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0" dur="500"/>
                                        <p:tgtEl>
                                          <p:spTgt spid="4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1" fill="hold" nodeType="clickPar">
                      <p:stCondLst>
                        <p:cond delay="indefinite"/>
                      </p:stCondLst>
                      <p:childTnLst>
                        <p:par>
                          <p:cTn id="3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5" dur="500" fill="hold"/>
                                        <p:tgtEl>
                                          <p:spTgt spid="4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6" dur="500" fill="hold"/>
                                        <p:tgtEl>
                                          <p:spTgt spid="4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500" fill="hold"/>
                                        <p:tgtEl>
                                          <p:spTgt spid="4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8" dur="500" fill="hold"/>
                                        <p:tgtEl>
                                          <p:spTgt spid="4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9" dur="500"/>
                                        <p:tgtEl>
                                          <p:spTgt spid="4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0" fill="hold" nodeType="clickPar">
                      <p:stCondLst>
                        <p:cond delay="indefinite"/>
                      </p:stCondLst>
                      <p:childTnLst>
                        <p:par>
                          <p:cTn id="3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4" dur="500" fill="hold"/>
                                        <p:tgtEl>
                                          <p:spTgt spid="4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5" dur="500" fill="hold"/>
                                        <p:tgtEl>
                                          <p:spTgt spid="4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6" dur="500" fill="hold"/>
                                        <p:tgtEl>
                                          <p:spTgt spid="4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7" dur="500" fill="hold"/>
                                        <p:tgtEl>
                                          <p:spTgt spid="4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8" dur="500"/>
                                        <p:tgtEl>
                                          <p:spTgt spid="4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9" fill="hold" nodeType="clickPar">
                      <p:stCondLst>
                        <p:cond delay="indefinite"/>
                      </p:stCondLst>
                      <p:childTnLst>
                        <p:par>
                          <p:cTn id="3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3" dur="500" fill="hold"/>
                                        <p:tgtEl>
                                          <p:spTgt spid="4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4" dur="500" fill="hold"/>
                                        <p:tgtEl>
                                          <p:spTgt spid="4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5" dur="500" fill="hold"/>
                                        <p:tgtEl>
                                          <p:spTgt spid="4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6" dur="500" fill="hold"/>
                                        <p:tgtEl>
                                          <p:spTgt spid="4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7" dur="500"/>
                                        <p:tgtEl>
                                          <p:spTgt spid="4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8" fill="hold" nodeType="clickPar">
                      <p:stCondLst>
                        <p:cond delay="indefinite"/>
                      </p:stCondLst>
                      <p:childTnLst>
                        <p:par>
                          <p:cTn id="3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0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2" dur="500" fill="hold"/>
                                        <p:tgtEl>
                                          <p:spTgt spid="4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3" dur="500" fill="hold"/>
                                        <p:tgtEl>
                                          <p:spTgt spid="4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4" dur="500" fill="hold"/>
                                        <p:tgtEl>
                                          <p:spTgt spid="4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5" dur="500" fill="hold"/>
                                        <p:tgtEl>
                                          <p:spTgt spid="4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6" dur="500"/>
                                        <p:tgtEl>
                                          <p:spTgt spid="4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7" fill="hold" nodeType="clickPar">
                      <p:stCondLst>
                        <p:cond delay="indefinite"/>
                      </p:stCondLst>
                      <p:childTnLst>
                        <p:par>
                          <p:cTn id="3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9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1" dur="500" fill="hold"/>
                                        <p:tgtEl>
                                          <p:spTgt spid="4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2" dur="500" fill="hold"/>
                                        <p:tgtEl>
                                          <p:spTgt spid="4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3" dur="500" fill="hold"/>
                                        <p:tgtEl>
                                          <p:spTgt spid="4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4" dur="500" fill="hold"/>
                                        <p:tgtEl>
                                          <p:spTgt spid="4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5" dur="500"/>
                                        <p:tgtEl>
                                          <p:spTgt spid="4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6" fill="hold" nodeType="clickPar">
                      <p:stCondLst>
                        <p:cond delay="indefinite"/>
                      </p:stCondLst>
                      <p:childTnLst>
                        <p:par>
                          <p:cTn id="3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8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0" dur="500" fill="hold"/>
                                        <p:tgtEl>
                                          <p:spTgt spid="4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1" dur="500" fill="hold"/>
                                        <p:tgtEl>
                                          <p:spTgt spid="4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2" dur="500" fill="hold"/>
                                        <p:tgtEl>
                                          <p:spTgt spid="4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3" dur="500" fill="hold"/>
                                        <p:tgtEl>
                                          <p:spTgt spid="4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4" dur="500"/>
                                        <p:tgtEl>
                                          <p:spTgt spid="4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5" fill="hold" nodeType="clickPar">
                      <p:stCondLst>
                        <p:cond delay="indefinite"/>
                      </p:stCondLst>
                      <p:childTnLst>
                        <p:par>
                          <p:cTn id="3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7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9" dur="500" fill="hold"/>
                                        <p:tgtEl>
                                          <p:spTgt spid="4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0" dur="500" fill="hold"/>
                                        <p:tgtEl>
                                          <p:spTgt spid="4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1" dur="500" fill="hold"/>
                                        <p:tgtEl>
                                          <p:spTgt spid="4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2" dur="500" fill="hold"/>
                                        <p:tgtEl>
                                          <p:spTgt spid="4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3" dur="500"/>
                                        <p:tgtEl>
                                          <p:spTgt spid="4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4" fill="hold" nodeType="clickPar">
                      <p:stCondLst>
                        <p:cond delay="indefinite"/>
                      </p:stCondLst>
                      <p:childTnLst>
                        <p:par>
                          <p:cTn id="3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6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8" dur="500" fill="hold"/>
                                        <p:tgtEl>
                                          <p:spTgt spid="4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9" dur="500" fill="hold"/>
                                        <p:tgtEl>
                                          <p:spTgt spid="4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0" dur="500" fill="hold"/>
                                        <p:tgtEl>
                                          <p:spTgt spid="4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1" dur="500" fill="hold"/>
                                        <p:tgtEl>
                                          <p:spTgt spid="4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2" dur="500"/>
                                        <p:tgtEl>
                                          <p:spTgt spid="4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3" fill="hold" nodeType="clickPar">
                      <p:stCondLst>
                        <p:cond delay="indefinite"/>
                      </p:stCondLst>
                      <p:childTnLst>
                        <p:par>
                          <p:cTn id="4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7" dur="500" fill="hold"/>
                                        <p:tgtEl>
                                          <p:spTgt spid="4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8" dur="500" fill="hold"/>
                                        <p:tgtEl>
                                          <p:spTgt spid="4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9" dur="500" fill="hold"/>
                                        <p:tgtEl>
                                          <p:spTgt spid="4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0" dur="500" fill="hold"/>
                                        <p:tgtEl>
                                          <p:spTgt spid="4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1" dur="500"/>
                                        <p:tgtEl>
                                          <p:spTgt spid="4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2" fill="hold" nodeType="clickPar">
                      <p:stCondLst>
                        <p:cond delay="indefinite"/>
                      </p:stCondLst>
                      <p:childTnLst>
                        <p:par>
                          <p:cTn id="4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6" dur="500" fill="hold"/>
                                        <p:tgtEl>
                                          <p:spTgt spid="4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7" dur="500" fill="hold"/>
                                        <p:tgtEl>
                                          <p:spTgt spid="4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8" dur="500" fill="hold"/>
                                        <p:tgtEl>
                                          <p:spTgt spid="4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9" dur="500" fill="hold"/>
                                        <p:tgtEl>
                                          <p:spTgt spid="4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0" dur="500"/>
                                        <p:tgtEl>
                                          <p:spTgt spid="4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1" fill="hold" nodeType="clickPar">
                      <p:stCondLst>
                        <p:cond delay="indefinite"/>
                      </p:stCondLst>
                      <p:childTnLst>
                        <p:par>
                          <p:cTn id="4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5" dur="500" fill="hold"/>
                                        <p:tgtEl>
                                          <p:spTgt spid="4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6" dur="500" fill="hold"/>
                                        <p:tgtEl>
                                          <p:spTgt spid="4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7" dur="500" fill="hold"/>
                                        <p:tgtEl>
                                          <p:spTgt spid="4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8" dur="500" fill="hold"/>
                                        <p:tgtEl>
                                          <p:spTgt spid="4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9" dur="500"/>
                                        <p:tgtEl>
                                          <p:spTgt spid="4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0" fill="hold" nodeType="clickPar">
                      <p:stCondLst>
                        <p:cond delay="indefinite"/>
                      </p:stCondLst>
                      <p:childTnLst>
                        <p:par>
                          <p:cTn id="4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4" dur="800" decel="100000"/>
                                        <p:tgtEl>
                                          <p:spTgt spid="4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5" dur="800" decel="100000" fill="hold"/>
                                        <p:tgtEl>
                                          <p:spTgt spid="4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6" dur="800" decel="100000" fill="hold"/>
                                        <p:tgtEl>
                                          <p:spTgt spid="4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7" dur="800" decel="100000" fill="hold"/>
                                        <p:tgtEl>
                                          <p:spTgt spid="4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0" fill="hold" nodeType="clickPar">
                      <p:stCondLst>
                        <p:cond delay="indefinite"/>
                      </p:stCondLst>
                      <p:childTnLst>
                        <p:par>
                          <p:cTn id="4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4" dur="500" fill="hold"/>
                                        <p:tgtEl>
                                          <p:spTgt spid="4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5" dur="500" fill="hold"/>
                                        <p:tgtEl>
                                          <p:spTgt spid="4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6" dur="500" fill="hold"/>
                                        <p:tgtEl>
                                          <p:spTgt spid="4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7" dur="500" fill="hold"/>
                                        <p:tgtEl>
                                          <p:spTgt spid="4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8" dur="500"/>
                                        <p:tgtEl>
                                          <p:spTgt spid="4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9" fill="hold" nodeType="clickPar">
                      <p:stCondLst>
                        <p:cond delay="indefinite"/>
                      </p:stCondLst>
                      <p:childTnLst>
                        <p:par>
                          <p:cTn id="4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3" dur="500" fill="hold"/>
                                        <p:tgtEl>
                                          <p:spTgt spid="4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4" dur="500" fill="hold"/>
                                        <p:tgtEl>
                                          <p:spTgt spid="4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5" dur="500" fill="hold"/>
                                        <p:tgtEl>
                                          <p:spTgt spid="4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6" dur="500" fill="hold"/>
                                        <p:tgtEl>
                                          <p:spTgt spid="4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7" dur="500"/>
                                        <p:tgtEl>
                                          <p:spTgt spid="4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8" fill="hold" nodeType="clickPar">
                      <p:stCondLst>
                        <p:cond delay="indefinite"/>
                      </p:stCondLst>
                      <p:childTnLst>
                        <p:par>
                          <p:cTn id="4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2" dur="1000"/>
                                        <p:tgtEl>
                                          <p:spTgt spid="4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3" dur="1000" fill="hold"/>
                                        <p:tgtEl>
                                          <p:spTgt spid="4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4" dur="1000" fill="hold"/>
                                        <p:tgtEl>
                                          <p:spTgt spid="4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5" fill="hold" nodeType="clickPar">
                      <p:stCondLst>
                        <p:cond delay="indefinite"/>
                      </p:stCondLst>
                      <p:childTnLst>
                        <p:par>
                          <p:cTn id="4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7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9" dur="5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0" dur="5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1" dur="5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2" dur="5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3" dur="500"/>
                                        <p:tgtEl>
                                          <p:spTgt spid="4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4" fill="hold" nodeType="clickPar">
                      <p:stCondLst>
                        <p:cond delay="indefinite"/>
                      </p:stCondLst>
                      <p:childTnLst>
                        <p:par>
                          <p:cTn id="4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6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8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9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0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1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2" dur="5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3" fill="hold" nodeType="clickPar">
                      <p:stCondLst>
                        <p:cond delay="indefinite"/>
                      </p:stCondLst>
                      <p:childTnLst>
                        <p:par>
                          <p:cTn id="4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7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8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9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0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1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2" fill="hold" nodeType="clickPar">
                      <p:stCondLst>
                        <p:cond delay="indefinite"/>
                      </p:stCondLst>
                      <p:childTnLst>
                        <p:par>
                          <p:cTn id="4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6" dur="5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7" dur="5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8" dur="5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9" dur="5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0" dur="500"/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1" fill="hold" nodeType="clickPar">
                      <p:stCondLst>
                        <p:cond delay="indefinite"/>
                      </p:stCondLst>
                      <p:childTnLst>
                        <p:par>
                          <p:cTn id="5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5" dur="5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6" dur="5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7" dur="5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8" dur="5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9" dur="5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0" fill="hold" nodeType="clickPar">
                      <p:stCondLst>
                        <p:cond delay="indefinite"/>
                      </p:stCondLst>
                      <p:childTnLst>
                        <p:par>
                          <p:cTn id="5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4" dur="10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5" dur="10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6" dur="10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7" dur="10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8" fill="hold" nodeType="clickPar">
                      <p:stCondLst>
                        <p:cond delay="indefinite"/>
                      </p:stCondLst>
                      <p:childTnLst>
                        <p:par>
                          <p:cTn id="5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2" dur="1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3" dur="1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4" dur="1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5" dur="1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6" fill="hold" nodeType="clickPar">
                      <p:stCondLst>
                        <p:cond delay="indefinite"/>
                      </p:stCondLst>
                      <p:childTnLst>
                        <p:par>
                          <p:cTn id="5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0" dur="1000"/>
                                        <p:tgtEl>
                                          <p:spTgt spid="4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1" dur="1000" fill="hold"/>
                                        <p:tgtEl>
                                          <p:spTgt spid="4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2" dur="1000" fill="hold"/>
                                        <p:tgtEl>
                                          <p:spTgt spid="4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3" fill="hold" nodeType="clickPar">
                      <p:stCondLst>
                        <p:cond delay="indefinite"/>
                      </p:stCondLst>
                      <p:childTnLst>
                        <p:par>
                          <p:cTn id="5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7" dur="1000"/>
                                        <p:tgtEl>
                                          <p:spTgt spid="4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8" dur="1000" fill="hold"/>
                                        <p:tgtEl>
                                          <p:spTgt spid="4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9" dur="1000" fill="hold"/>
                                        <p:tgtEl>
                                          <p:spTgt spid="4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0" fill="hold" nodeType="clickPar">
                      <p:stCondLst>
                        <p:cond delay="indefinite"/>
                      </p:stCondLst>
                      <p:childTnLst>
                        <p:par>
                          <p:cTn id="5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4" dur="1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5" dur="4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6" dur="4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animBg="1"/>
      <p:bldP spid="4102" grpId="0"/>
      <p:bldP spid="4103" grpId="0"/>
      <p:bldP spid="4105" grpId="0"/>
      <p:bldP spid="4107" grpId="0"/>
      <p:bldP spid="4108" grpId="0"/>
      <p:bldP spid="4109" grpId="0"/>
      <p:bldP spid="4111" grpId="0" animBg="1"/>
      <p:bldP spid="4112" grpId="0" animBg="1"/>
      <p:bldP spid="4113" grpId="0"/>
      <p:bldP spid="4114" grpId="0"/>
      <p:bldP spid="4115" grpId="0"/>
      <p:bldP spid="4116" grpId="0"/>
      <p:bldP spid="4117" grpId="0"/>
      <p:bldP spid="4118" grpId="0"/>
      <p:bldP spid="4119" grpId="0"/>
      <p:bldP spid="4120" grpId="0" animBg="1"/>
      <p:bldP spid="4122" grpId="0" animBg="1"/>
      <p:bldP spid="4124" grpId="0"/>
      <p:bldP spid="4125" grpId="0"/>
      <p:bldP spid="4126" grpId="0"/>
      <p:bldP spid="4127" grpId="0"/>
      <p:bldP spid="4129" grpId="0"/>
      <p:bldP spid="4130" grpId="0"/>
      <p:bldP spid="4132" grpId="0"/>
      <p:bldP spid="4133" grpId="0" animBg="1"/>
      <p:bldP spid="4134" grpId="0"/>
      <p:bldP spid="4135" grpId="0"/>
      <p:bldP spid="4136" grpId="0"/>
      <p:bldP spid="4137" grpId="0"/>
      <p:bldP spid="4138" grpId="0"/>
      <p:bldP spid="4139" grpId="0"/>
      <p:bldP spid="4144" grpId="0"/>
      <p:bldP spid="4145" grpId="0"/>
      <p:bldP spid="4146" grpId="0" animBg="1"/>
      <p:bldP spid="4147" grpId="0"/>
      <p:bldP spid="4148" grpId="0"/>
      <p:bldP spid="4149" grpId="0"/>
      <p:bldP spid="4150" grpId="0"/>
      <p:bldP spid="4152" grpId="0"/>
      <p:bldP spid="4153" grpId="0"/>
      <p:bldP spid="4154" grpId="0"/>
      <p:bldP spid="4155" grpId="0"/>
      <p:bldP spid="4157" grpId="0"/>
      <p:bldP spid="4158" grpId="0"/>
      <p:bldP spid="4160" grpId="0"/>
      <p:bldP spid="4162" grpId="0"/>
      <p:bldP spid="4163" grpId="0"/>
      <p:bldP spid="4165" grpId="0"/>
      <p:bldP spid="4166" grpId="0"/>
      <p:bldP spid="4168" grpId="0" animBg="1"/>
      <p:bldP spid="4169" grpId="0"/>
      <p:bldP spid="4170" grpId="0"/>
      <p:bldP spid="4171" grpId="0" animBg="1"/>
      <p:bldP spid="4172" grpId="0" animBg="1"/>
      <p:bldP spid="417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WordArt 4"/>
          <p:cNvSpPr>
            <a:spLocks noChangeArrowheads="1" noChangeShapeType="1" noTextEdit="1"/>
          </p:cNvSpPr>
          <p:nvPr/>
        </p:nvSpPr>
        <p:spPr bwMode="auto">
          <a:xfrm>
            <a:off x="1187450" y="260350"/>
            <a:ext cx="6048375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194"/>
              </a:avLst>
            </a:prstTxWarp>
          </a:bodyPr>
          <a:lstStyle/>
          <a:p>
            <a:pPr algn="ctr"/>
            <a:r>
              <a:rPr lang="en-GB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Lectura de textos escritos</a:t>
            </a: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0" y="2565400"/>
            <a:ext cx="13271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2000" b="1"/>
              <a:t>Para qué </a:t>
            </a:r>
          </a:p>
          <a:p>
            <a:r>
              <a:rPr lang="es-MX" altLang="en-US" sz="2000" b="1"/>
              <a:t>    leo</a:t>
            </a:r>
            <a:endParaRPr lang="es-ES" altLang="en-US" sz="2000" b="1"/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1835150" y="1628775"/>
            <a:ext cx="1492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b="1"/>
              <a:t>información</a:t>
            </a:r>
            <a:endParaRPr lang="es-ES" altLang="en-US" b="1"/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1835150" y="3213100"/>
            <a:ext cx="1441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b="1">
                <a:solidFill>
                  <a:srgbClr val="CC3300"/>
                </a:solidFill>
              </a:rPr>
              <a:t>aprendizaje</a:t>
            </a:r>
            <a:endParaRPr lang="es-ES" altLang="en-US" b="1">
              <a:solidFill>
                <a:srgbClr val="CC3300"/>
              </a:solidFill>
            </a:endParaRP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1835150" y="2276475"/>
            <a:ext cx="1339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b="1"/>
              <a:t>recreación</a:t>
            </a:r>
            <a:endParaRPr lang="es-ES" altLang="en-US" b="1"/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3563938" y="1412875"/>
            <a:ext cx="917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 b="1"/>
              <a:t>puntual</a:t>
            </a:r>
            <a:endParaRPr lang="es-ES" altLang="en-US" sz="1600" b="1"/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4427538" y="1412875"/>
            <a:ext cx="11318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/>
              <a:t>(scanning)</a:t>
            </a:r>
            <a:endParaRPr lang="es-ES" altLang="en-US" sz="1600"/>
          </a:p>
        </p:txBody>
      </p:sp>
      <p:sp>
        <p:nvSpPr>
          <p:cNvPr id="5132" name="AutoShape 12"/>
          <p:cNvSpPr>
            <a:spLocks noChangeArrowheads="1"/>
          </p:cNvSpPr>
          <p:nvPr/>
        </p:nvSpPr>
        <p:spPr bwMode="auto">
          <a:xfrm>
            <a:off x="3419475" y="3284538"/>
            <a:ext cx="287338" cy="215900"/>
          </a:xfrm>
          <a:prstGeom prst="rightArrow">
            <a:avLst>
              <a:gd name="adj1" fmla="val 50000"/>
              <a:gd name="adj2" fmla="val 3327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>
              <a:solidFill>
                <a:srgbClr val="FF0000"/>
              </a:solidFill>
            </a:endParaRPr>
          </a:p>
        </p:txBody>
      </p:sp>
      <p:sp>
        <p:nvSpPr>
          <p:cNvPr id="5134" name="Text Box 14"/>
          <p:cNvSpPr txBox="1">
            <a:spLocks noChangeArrowheads="1"/>
          </p:cNvSpPr>
          <p:nvPr/>
        </p:nvSpPr>
        <p:spPr bwMode="auto">
          <a:xfrm>
            <a:off x="3779838" y="3213100"/>
            <a:ext cx="6143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 b="1">
                <a:solidFill>
                  <a:srgbClr val="CC3300"/>
                </a:solidFill>
              </a:rPr>
              <a:t>total</a:t>
            </a:r>
            <a:endParaRPr lang="es-ES" altLang="en-US" sz="1600" b="1">
              <a:solidFill>
                <a:srgbClr val="CC3300"/>
              </a:solidFill>
            </a:endParaRPr>
          </a:p>
        </p:txBody>
      </p:sp>
      <p:sp>
        <p:nvSpPr>
          <p:cNvPr id="5135" name="Text Box 15"/>
          <p:cNvSpPr txBox="1">
            <a:spLocks noChangeArrowheads="1"/>
          </p:cNvSpPr>
          <p:nvPr/>
        </p:nvSpPr>
        <p:spPr bwMode="auto">
          <a:xfrm>
            <a:off x="4643438" y="2636838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n-US" altLang="en-US"/>
          </a:p>
        </p:txBody>
      </p:sp>
      <p:sp>
        <p:nvSpPr>
          <p:cNvPr id="5136" name="Text Box 16"/>
          <p:cNvSpPr txBox="1">
            <a:spLocks noChangeArrowheads="1"/>
          </p:cNvSpPr>
          <p:nvPr/>
        </p:nvSpPr>
        <p:spPr bwMode="auto">
          <a:xfrm>
            <a:off x="3708400" y="2276475"/>
            <a:ext cx="32797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 b="1"/>
              <a:t>Cual(es)quiera de los anteriores</a:t>
            </a:r>
            <a:endParaRPr lang="es-ES" altLang="en-US" sz="1600" b="1"/>
          </a:p>
        </p:txBody>
      </p:sp>
      <p:sp>
        <p:nvSpPr>
          <p:cNvPr id="5137" name="Text Box 17"/>
          <p:cNvSpPr txBox="1">
            <a:spLocks noChangeArrowheads="1"/>
          </p:cNvSpPr>
          <p:nvPr/>
        </p:nvSpPr>
        <p:spPr bwMode="auto">
          <a:xfrm>
            <a:off x="4427538" y="1989138"/>
            <a:ext cx="10636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/>
              <a:t>(skipping)</a:t>
            </a:r>
            <a:endParaRPr lang="es-ES" altLang="en-US" sz="1600"/>
          </a:p>
        </p:txBody>
      </p:sp>
      <p:sp>
        <p:nvSpPr>
          <p:cNvPr id="5138" name="Text Box 18"/>
          <p:cNvSpPr txBox="1">
            <a:spLocks noChangeArrowheads="1"/>
          </p:cNvSpPr>
          <p:nvPr/>
        </p:nvSpPr>
        <p:spPr bwMode="auto">
          <a:xfrm>
            <a:off x="0" y="5229225"/>
            <a:ext cx="1382713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2400" b="1"/>
              <a:t>  </a:t>
            </a:r>
            <a:r>
              <a:rPr lang="es-MX" altLang="en-US" sz="2000" b="1"/>
              <a:t>Niveles </a:t>
            </a:r>
          </a:p>
          <a:p>
            <a:r>
              <a:rPr lang="es-MX" altLang="en-US" sz="2000" b="1"/>
              <a:t>de lectura</a:t>
            </a:r>
            <a:endParaRPr lang="es-ES" altLang="en-US" sz="2000" b="1"/>
          </a:p>
        </p:txBody>
      </p:sp>
      <p:sp>
        <p:nvSpPr>
          <p:cNvPr id="5139" name="Text Box 19"/>
          <p:cNvSpPr txBox="1">
            <a:spLocks noChangeArrowheads="1"/>
          </p:cNvSpPr>
          <p:nvPr/>
        </p:nvSpPr>
        <p:spPr bwMode="auto">
          <a:xfrm>
            <a:off x="2268538" y="4581525"/>
            <a:ext cx="3232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b="1"/>
              <a:t>1. Reconocimiento de grafía</a:t>
            </a:r>
            <a:endParaRPr lang="es-ES" altLang="en-US" b="1"/>
          </a:p>
        </p:txBody>
      </p:sp>
      <p:sp>
        <p:nvSpPr>
          <p:cNvPr id="5140" name="Text Box 20"/>
          <p:cNvSpPr txBox="1">
            <a:spLocks noChangeArrowheads="1"/>
          </p:cNvSpPr>
          <p:nvPr/>
        </p:nvSpPr>
        <p:spPr bwMode="auto">
          <a:xfrm>
            <a:off x="2268538" y="5013325"/>
            <a:ext cx="1911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b="1">
                <a:solidFill>
                  <a:schemeClr val="accent2"/>
                </a:solidFill>
              </a:rPr>
              <a:t>2.</a:t>
            </a:r>
            <a:r>
              <a:rPr lang="es-MX" altLang="en-US">
                <a:solidFill>
                  <a:schemeClr val="accent2"/>
                </a:solidFill>
              </a:rPr>
              <a:t> </a:t>
            </a:r>
            <a:r>
              <a:rPr lang="es-MX" altLang="en-US" b="1">
                <a:solidFill>
                  <a:schemeClr val="accent2"/>
                </a:solidFill>
              </a:rPr>
              <a:t>Comprensión</a:t>
            </a:r>
            <a:endParaRPr lang="es-ES" altLang="en-US" b="1">
              <a:solidFill>
                <a:schemeClr val="accent2"/>
              </a:solidFill>
            </a:endParaRPr>
          </a:p>
        </p:txBody>
      </p:sp>
      <p:sp>
        <p:nvSpPr>
          <p:cNvPr id="5141" name="Text Box 21"/>
          <p:cNvSpPr txBox="1">
            <a:spLocks noChangeArrowheads="1"/>
          </p:cNvSpPr>
          <p:nvPr/>
        </p:nvSpPr>
        <p:spPr bwMode="auto">
          <a:xfrm>
            <a:off x="2268538" y="5373688"/>
            <a:ext cx="20462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b="1">
                <a:solidFill>
                  <a:srgbClr val="009900"/>
                </a:solidFill>
              </a:rPr>
              <a:t>3.</a:t>
            </a:r>
            <a:r>
              <a:rPr lang="es-MX" altLang="en-US">
                <a:solidFill>
                  <a:srgbClr val="009900"/>
                </a:solidFill>
              </a:rPr>
              <a:t> </a:t>
            </a:r>
            <a:r>
              <a:rPr lang="es-MX" altLang="en-US" b="1">
                <a:solidFill>
                  <a:srgbClr val="009900"/>
                </a:solidFill>
              </a:rPr>
              <a:t>Interpretación</a:t>
            </a:r>
            <a:r>
              <a:rPr lang="es-MX" altLang="en-US" sz="2400" b="1"/>
              <a:t> </a:t>
            </a:r>
            <a:endParaRPr lang="es-ES" altLang="en-US" sz="2400" b="1"/>
          </a:p>
        </p:txBody>
      </p:sp>
      <p:sp>
        <p:nvSpPr>
          <p:cNvPr id="5142" name="Text Box 22"/>
          <p:cNvSpPr txBox="1">
            <a:spLocks noChangeArrowheads="1"/>
          </p:cNvSpPr>
          <p:nvPr/>
        </p:nvSpPr>
        <p:spPr bwMode="auto">
          <a:xfrm>
            <a:off x="2268538" y="5876925"/>
            <a:ext cx="1149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b="1">
                <a:solidFill>
                  <a:srgbClr val="CC3300"/>
                </a:solidFill>
              </a:rPr>
              <a:t>4. Crítica</a:t>
            </a:r>
            <a:endParaRPr lang="es-ES" altLang="en-US" b="1">
              <a:solidFill>
                <a:srgbClr val="CC3300"/>
              </a:solidFill>
            </a:endParaRPr>
          </a:p>
        </p:txBody>
      </p:sp>
      <p:sp>
        <p:nvSpPr>
          <p:cNvPr id="5143" name="Text Box 23"/>
          <p:cNvSpPr txBox="1">
            <a:spLocks noChangeArrowheads="1"/>
          </p:cNvSpPr>
          <p:nvPr/>
        </p:nvSpPr>
        <p:spPr bwMode="auto">
          <a:xfrm>
            <a:off x="2268538" y="6308725"/>
            <a:ext cx="1695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b="1">
                <a:solidFill>
                  <a:srgbClr val="9966FF"/>
                </a:solidFill>
              </a:rPr>
              <a:t>5. Producción</a:t>
            </a:r>
            <a:endParaRPr lang="es-ES" altLang="en-US" b="1">
              <a:solidFill>
                <a:srgbClr val="9966FF"/>
              </a:solidFill>
            </a:endParaRPr>
          </a:p>
        </p:txBody>
      </p:sp>
      <p:sp>
        <p:nvSpPr>
          <p:cNvPr id="5144" name="AutoShape 24"/>
          <p:cNvSpPr>
            <a:spLocks noChangeArrowheads="1"/>
          </p:cNvSpPr>
          <p:nvPr/>
        </p:nvSpPr>
        <p:spPr bwMode="auto">
          <a:xfrm>
            <a:off x="1403350" y="4508500"/>
            <a:ext cx="647700" cy="2160588"/>
          </a:xfrm>
          <a:prstGeom prst="rightArrow">
            <a:avLst>
              <a:gd name="adj1" fmla="val 33139"/>
              <a:gd name="adj2" fmla="val 6200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5145" name="Text Box 25"/>
          <p:cNvSpPr txBox="1">
            <a:spLocks noChangeArrowheads="1"/>
          </p:cNvSpPr>
          <p:nvPr/>
        </p:nvSpPr>
        <p:spPr bwMode="auto">
          <a:xfrm>
            <a:off x="4211638" y="5013325"/>
            <a:ext cx="201453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 b="1">
                <a:solidFill>
                  <a:schemeClr val="accent2"/>
                </a:solidFill>
              </a:rPr>
              <a:t>(información dada)</a:t>
            </a:r>
            <a:endParaRPr lang="es-ES" altLang="en-US" sz="1600" b="1">
              <a:solidFill>
                <a:schemeClr val="accent2"/>
              </a:solidFill>
            </a:endParaRPr>
          </a:p>
        </p:txBody>
      </p:sp>
      <p:sp>
        <p:nvSpPr>
          <p:cNvPr id="5146" name="Text Box 26"/>
          <p:cNvSpPr txBox="1">
            <a:spLocks noChangeArrowheads="1"/>
          </p:cNvSpPr>
          <p:nvPr/>
        </p:nvSpPr>
        <p:spPr bwMode="auto">
          <a:xfrm>
            <a:off x="4211638" y="5445125"/>
            <a:ext cx="19097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/>
              <a:t> </a:t>
            </a:r>
            <a:r>
              <a:rPr lang="es-MX" altLang="en-US" sz="1600" b="1">
                <a:solidFill>
                  <a:srgbClr val="009900"/>
                </a:solidFill>
              </a:rPr>
              <a:t>(sentido inferido)</a:t>
            </a:r>
            <a:endParaRPr lang="es-ES" altLang="en-US" sz="1600" b="1">
              <a:solidFill>
                <a:srgbClr val="009900"/>
              </a:solidFill>
            </a:endParaRPr>
          </a:p>
        </p:txBody>
      </p:sp>
      <p:sp>
        <p:nvSpPr>
          <p:cNvPr id="5147" name="Text Box 27"/>
          <p:cNvSpPr txBox="1">
            <a:spLocks noChangeArrowheads="1"/>
          </p:cNvSpPr>
          <p:nvPr/>
        </p:nvSpPr>
        <p:spPr bwMode="auto">
          <a:xfrm>
            <a:off x="3419475" y="5876925"/>
            <a:ext cx="40497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 b="1">
                <a:solidFill>
                  <a:srgbClr val="CC3300"/>
                </a:solidFill>
              </a:rPr>
              <a:t>(confrontación / evaluación intertextual)</a:t>
            </a:r>
            <a:endParaRPr lang="es-ES" altLang="en-US" sz="1600" b="1">
              <a:solidFill>
                <a:srgbClr val="CC3300"/>
              </a:solidFill>
            </a:endParaRPr>
          </a:p>
        </p:txBody>
      </p:sp>
      <p:sp>
        <p:nvSpPr>
          <p:cNvPr id="5148" name="Text Box 28"/>
          <p:cNvSpPr txBox="1">
            <a:spLocks noChangeArrowheads="1"/>
          </p:cNvSpPr>
          <p:nvPr/>
        </p:nvSpPr>
        <p:spPr bwMode="auto">
          <a:xfrm>
            <a:off x="3924300" y="6308725"/>
            <a:ext cx="28178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 b="1">
                <a:solidFill>
                  <a:srgbClr val="9966FF"/>
                </a:solidFill>
              </a:rPr>
              <a:t>(lo asimilado y proyectado)</a:t>
            </a:r>
            <a:endParaRPr lang="es-ES" altLang="en-US" sz="1600" b="1">
              <a:solidFill>
                <a:srgbClr val="9966FF"/>
              </a:solidFill>
            </a:endParaRPr>
          </a:p>
        </p:txBody>
      </p:sp>
      <p:sp>
        <p:nvSpPr>
          <p:cNvPr id="5149" name="Text Box 29"/>
          <p:cNvSpPr txBox="1">
            <a:spLocks noChangeArrowheads="1"/>
          </p:cNvSpPr>
          <p:nvPr/>
        </p:nvSpPr>
        <p:spPr bwMode="auto">
          <a:xfrm>
            <a:off x="5508625" y="4581525"/>
            <a:ext cx="27162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 b="1"/>
              <a:t>(captación de señal física)</a:t>
            </a:r>
            <a:endParaRPr lang="es-ES" altLang="en-US" sz="1600" b="1"/>
          </a:p>
        </p:txBody>
      </p:sp>
      <p:sp>
        <p:nvSpPr>
          <p:cNvPr id="5155" name="AutoShape 35"/>
          <p:cNvSpPr>
            <a:spLocks noChangeArrowheads="1"/>
          </p:cNvSpPr>
          <p:nvPr/>
        </p:nvSpPr>
        <p:spPr bwMode="auto">
          <a:xfrm>
            <a:off x="1331913" y="1700213"/>
            <a:ext cx="539750" cy="2447925"/>
          </a:xfrm>
          <a:prstGeom prst="rightArrow">
            <a:avLst>
              <a:gd name="adj1" fmla="val 31389"/>
              <a:gd name="adj2" fmla="val 6558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5158" name="AutoShape 38"/>
          <p:cNvSpPr>
            <a:spLocks noChangeArrowheads="1"/>
          </p:cNvSpPr>
          <p:nvPr/>
        </p:nvSpPr>
        <p:spPr bwMode="auto">
          <a:xfrm>
            <a:off x="3348038" y="1484313"/>
            <a:ext cx="215900" cy="792162"/>
          </a:xfrm>
          <a:prstGeom prst="rightArrow">
            <a:avLst>
              <a:gd name="adj1" fmla="val 43380"/>
              <a:gd name="adj2" fmla="val 4530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5159" name="Text Box 39"/>
          <p:cNvSpPr txBox="1">
            <a:spLocks noChangeArrowheads="1"/>
          </p:cNvSpPr>
          <p:nvPr/>
        </p:nvSpPr>
        <p:spPr bwMode="auto">
          <a:xfrm>
            <a:off x="3563938" y="1700213"/>
            <a:ext cx="78263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 b="1"/>
              <a:t>global</a:t>
            </a:r>
            <a:endParaRPr lang="es-ES" altLang="en-US" sz="1600" b="1"/>
          </a:p>
        </p:txBody>
      </p:sp>
      <p:sp>
        <p:nvSpPr>
          <p:cNvPr id="5160" name="Text Box 40"/>
          <p:cNvSpPr txBox="1">
            <a:spLocks noChangeArrowheads="1"/>
          </p:cNvSpPr>
          <p:nvPr/>
        </p:nvSpPr>
        <p:spPr bwMode="auto">
          <a:xfrm>
            <a:off x="3563938" y="1989138"/>
            <a:ext cx="8397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 b="1"/>
              <a:t>parcial</a:t>
            </a:r>
            <a:endParaRPr lang="es-ES" altLang="en-US" sz="1600" b="1"/>
          </a:p>
        </p:txBody>
      </p:sp>
      <p:sp>
        <p:nvSpPr>
          <p:cNvPr id="5161" name="Text Box 41"/>
          <p:cNvSpPr txBox="1">
            <a:spLocks noChangeArrowheads="1"/>
          </p:cNvSpPr>
          <p:nvPr/>
        </p:nvSpPr>
        <p:spPr bwMode="auto">
          <a:xfrm>
            <a:off x="4356100" y="1700213"/>
            <a:ext cx="11779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/>
              <a:t>(skimming)</a:t>
            </a:r>
            <a:endParaRPr lang="es-ES" altLang="en-US" sz="1600"/>
          </a:p>
        </p:txBody>
      </p:sp>
      <p:sp>
        <p:nvSpPr>
          <p:cNvPr id="5163" name="Text Box 43"/>
          <p:cNvSpPr txBox="1">
            <a:spLocks noChangeArrowheads="1"/>
          </p:cNvSpPr>
          <p:nvPr/>
        </p:nvSpPr>
        <p:spPr bwMode="auto">
          <a:xfrm>
            <a:off x="1835150" y="2708275"/>
            <a:ext cx="1365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b="1"/>
              <a:t>evaluación</a:t>
            </a:r>
            <a:endParaRPr lang="es-ES" altLang="en-US" b="1"/>
          </a:p>
        </p:txBody>
      </p:sp>
      <p:sp>
        <p:nvSpPr>
          <p:cNvPr id="5164" name="Text Box 44"/>
          <p:cNvSpPr txBox="1">
            <a:spLocks noChangeArrowheads="1"/>
          </p:cNvSpPr>
          <p:nvPr/>
        </p:nvSpPr>
        <p:spPr bwMode="auto">
          <a:xfrm>
            <a:off x="1835150" y="3789363"/>
            <a:ext cx="2343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b="1"/>
              <a:t>corrección de estilo</a:t>
            </a:r>
            <a:endParaRPr lang="es-ES" altLang="en-US" b="1"/>
          </a:p>
        </p:txBody>
      </p:sp>
      <p:sp>
        <p:nvSpPr>
          <p:cNvPr id="5165" name="Text Box 45"/>
          <p:cNvSpPr txBox="1">
            <a:spLocks noChangeArrowheads="1"/>
          </p:cNvSpPr>
          <p:nvPr/>
        </p:nvSpPr>
        <p:spPr bwMode="auto">
          <a:xfrm>
            <a:off x="4140200" y="933450"/>
            <a:ext cx="2349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2400" b="1">
                <a:solidFill>
                  <a:schemeClr val="accent2"/>
                </a:solidFill>
              </a:rPr>
              <a:t>Tipo de lectura</a:t>
            </a:r>
            <a:endParaRPr lang="es-ES" altLang="en-US" sz="2400" b="1">
              <a:solidFill>
                <a:schemeClr val="accent2"/>
              </a:solidFill>
            </a:endParaRPr>
          </a:p>
        </p:txBody>
      </p:sp>
      <p:sp>
        <p:nvSpPr>
          <p:cNvPr id="5166" name="Text Box 46"/>
          <p:cNvSpPr txBox="1">
            <a:spLocks noChangeArrowheads="1"/>
          </p:cNvSpPr>
          <p:nvPr/>
        </p:nvSpPr>
        <p:spPr bwMode="auto">
          <a:xfrm>
            <a:off x="5651500" y="1412875"/>
            <a:ext cx="16319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 b="1"/>
              <a:t>[ágil, concreta]</a:t>
            </a:r>
            <a:endParaRPr lang="es-ES" altLang="en-US" sz="1600" b="1"/>
          </a:p>
        </p:txBody>
      </p:sp>
      <p:sp>
        <p:nvSpPr>
          <p:cNvPr id="5167" name="Text Box 47"/>
          <p:cNvSpPr txBox="1">
            <a:spLocks noChangeArrowheads="1"/>
          </p:cNvSpPr>
          <p:nvPr/>
        </p:nvSpPr>
        <p:spPr bwMode="auto">
          <a:xfrm>
            <a:off x="5651500" y="1700213"/>
            <a:ext cx="24796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 b="1"/>
              <a:t>[rápida, atenta, general]</a:t>
            </a:r>
            <a:endParaRPr lang="es-ES" altLang="en-US" sz="1600" b="1"/>
          </a:p>
        </p:txBody>
      </p:sp>
      <p:sp>
        <p:nvSpPr>
          <p:cNvPr id="5168" name="Text Box 48"/>
          <p:cNvSpPr txBox="1">
            <a:spLocks noChangeArrowheads="1"/>
          </p:cNvSpPr>
          <p:nvPr/>
        </p:nvSpPr>
        <p:spPr bwMode="auto">
          <a:xfrm>
            <a:off x="5651500" y="1989138"/>
            <a:ext cx="25701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 b="1"/>
              <a:t>[rápida, atenta, salteada]</a:t>
            </a:r>
            <a:endParaRPr lang="es-ES" altLang="en-US" sz="1600" b="1"/>
          </a:p>
        </p:txBody>
      </p:sp>
      <p:sp>
        <p:nvSpPr>
          <p:cNvPr id="5170" name="AutoShape 50"/>
          <p:cNvSpPr>
            <a:spLocks noChangeArrowheads="1"/>
          </p:cNvSpPr>
          <p:nvPr/>
        </p:nvSpPr>
        <p:spPr bwMode="auto">
          <a:xfrm>
            <a:off x="3348038" y="2781300"/>
            <a:ext cx="215900" cy="215900"/>
          </a:xfrm>
          <a:prstGeom prst="rightArrow">
            <a:avLst>
              <a:gd name="adj1" fmla="val 44444"/>
              <a:gd name="adj2" fmla="val 427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5171" name="Text Box 51"/>
          <p:cNvSpPr txBox="1">
            <a:spLocks noChangeArrowheads="1"/>
          </p:cNvSpPr>
          <p:nvPr/>
        </p:nvSpPr>
        <p:spPr bwMode="auto">
          <a:xfrm>
            <a:off x="3779838" y="2708275"/>
            <a:ext cx="6143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 b="1"/>
              <a:t>total</a:t>
            </a:r>
            <a:endParaRPr lang="es-ES" altLang="en-US" sz="1600" b="1"/>
          </a:p>
        </p:txBody>
      </p:sp>
      <p:sp>
        <p:nvSpPr>
          <p:cNvPr id="5172" name="Text Box 52"/>
          <p:cNvSpPr txBox="1">
            <a:spLocks noChangeArrowheads="1"/>
          </p:cNvSpPr>
          <p:nvPr/>
        </p:nvSpPr>
        <p:spPr bwMode="auto">
          <a:xfrm>
            <a:off x="5435600" y="2636838"/>
            <a:ext cx="287972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s-MX" altLang="en-US" sz="1600"/>
              <a:t> </a:t>
            </a:r>
            <a:r>
              <a:rPr lang="es-MX" altLang="en-US" sz="1600" b="1"/>
              <a:t>[lenta, detallada, analítica, </a:t>
            </a:r>
          </a:p>
          <a:p>
            <a:r>
              <a:rPr lang="es-MX" altLang="en-US" sz="1600" b="1"/>
              <a:t>   en vaivén]</a:t>
            </a:r>
          </a:p>
        </p:txBody>
      </p:sp>
      <p:sp>
        <p:nvSpPr>
          <p:cNvPr id="5173" name="AutoShape 53"/>
          <p:cNvSpPr>
            <a:spLocks noChangeArrowheads="1"/>
          </p:cNvSpPr>
          <p:nvPr/>
        </p:nvSpPr>
        <p:spPr bwMode="auto">
          <a:xfrm>
            <a:off x="3348038" y="2349500"/>
            <a:ext cx="328612" cy="215900"/>
          </a:xfrm>
          <a:prstGeom prst="rightArrow">
            <a:avLst>
              <a:gd name="adj1" fmla="val 40657"/>
              <a:gd name="adj2" fmla="val 6176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5174" name="Text Box 54"/>
          <p:cNvSpPr txBox="1">
            <a:spLocks noChangeArrowheads="1"/>
          </p:cNvSpPr>
          <p:nvPr/>
        </p:nvSpPr>
        <p:spPr bwMode="auto">
          <a:xfrm>
            <a:off x="4284663" y="2708275"/>
            <a:ext cx="11207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/>
              <a:t>(intensive)</a:t>
            </a:r>
            <a:endParaRPr lang="es-ES" altLang="en-US" sz="1600"/>
          </a:p>
        </p:txBody>
      </p:sp>
      <p:sp>
        <p:nvSpPr>
          <p:cNvPr id="5175" name="Text Box 55"/>
          <p:cNvSpPr txBox="1">
            <a:spLocks noChangeArrowheads="1"/>
          </p:cNvSpPr>
          <p:nvPr/>
        </p:nvSpPr>
        <p:spPr bwMode="auto">
          <a:xfrm>
            <a:off x="4356100" y="3213100"/>
            <a:ext cx="460057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 b="1">
                <a:solidFill>
                  <a:srgbClr val="CC3300"/>
                </a:solidFill>
              </a:rPr>
              <a:t>[igual al anterior + sintetizadora, confrontada,</a:t>
            </a:r>
          </a:p>
          <a:p>
            <a:r>
              <a:rPr lang="es-MX" altLang="en-US" sz="1600" b="1">
                <a:solidFill>
                  <a:srgbClr val="CC3300"/>
                </a:solidFill>
              </a:rPr>
              <a:t>aplicada (papel + lápiz), integradora]</a:t>
            </a:r>
            <a:endParaRPr lang="es-ES" altLang="en-US" sz="1600" b="1">
              <a:solidFill>
                <a:srgbClr val="CC3300"/>
              </a:solidFill>
            </a:endParaRPr>
          </a:p>
        </p:txBody>
      </p:sp>
      <p:sp>
        <p:nvSpPr>
          <p:cNvPr id="5176" name="AutoShape 56"/>
          <p:cNvSpPr>
            <a:spLocks noChangeArrowheads="1"/>
          </p:cNvSpPr>
          <p:nvPr/>
        </p:nvSpPr>
        <p:spPr bwMode="auto">
          <a:xfrm>
            <a:off x="4140200" y="3860800"/>
            <a:ext cx="217488" cy="287338"/>
          </a:xfrm>
          <a:prstGeom prst="rightArrow">
            <a:avLst>
              <a:gd name="adj1" fmla="val 41435"/>
              <a:gd name="adj2" fmla="val 4049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5177" name="Text Box 57"/>
          <p:cNvSpPr txBox="1">
            <a:spLocks noChangeArrowheads="1"/>
          </p:cNvSpPr>
          <p:nvPr/>
        </p:nvSpPr>
        <p:spPr bwMode="auto">
          <a:xfrm>
            <a:off x="4356100" y="3789363"/>
            <a:ext cx="6143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 b="1"/>
              <a:t>total</a:t>
            </a:r>
            <a:endParaRPr lang="es-ES" altLang="en-US" sz="1600" b="1"/>
          </a:p>
        </p:txBody>
      </p:sp>
      <p:sp>
        <p:nvSpPr>
          <p:cNvPr id="5178" name="Text Box 58"/>
          <p:cNvSpPr txBox="1">
            <a:spLocks noChangeArrowheads="1"/>
          </p:cNvSpPr>
          <p:nvPr/>
        </p:nvSpPr>
        <p:spPr bwMode="auto">
          <a:xfrm>
            <a:off x="4859338" y="3789363"/>
            <a:ext cx="42179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n-US" sz="1600" b="1"/>
              <a:t>[detallada en estructura-forma-contenido]</a:t>
            </a:r>
            <a:endParaRPr lang="es-ES" altLang="en-US" sz="16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"/>
                                        <p:tgtEl>
                                          <p:spTgt spid="51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400" fill="hold"/>
                                        <p:tgtEl>
                                          <p:spTgt spid="5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400" fill="hold"/>
                                        <p:tgtEl>
                                          <p:spTgt spid="5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5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5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5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5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5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"/>
                                        <p:tgtEl>
                                          <p:spTgt spid="51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400" fill="hold"/>
                                        <p:tgtEl>
                                          <p:spTgt spid="5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400" fill="hold"/>
                                        <p:tgtEl>
                                          <p:spTgt spid="5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 nodeType="clickPar">
                      <p:stCondLst>
                        <p:cond delay="indefinite"/>
                      </p:stCondLst>
                      <p:childTnLst>
                        <p:par>
                          <p:cTn id="1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8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"/>
                                        <p:tgtEl>
                                          <p:spTgt spid="51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400" fill="hold"/>
                                        <p:tgtEl>
                                          <p:spTgt spid="5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400" fill="hold"/>
                                        <p:tgtEl>
                                          <p:spTgt spid="5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5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5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5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5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5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 nodeType="clickPar">
                      <p:stCondLst>
                        <p:cond delay="indefinite"/>
                      </p:stCondLst>
                      <p:childTnLst>
                        <p:par>
                          <p:cTn id="1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6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"/>
                                        <p:tgtEl>
                                          <p:spTgt spid="51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400" fill="hold"/>
                                        <p:tgtEl>
                                          <p:spTgt spid="5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400" fill="hold"/>
                                        <p:tgtEl>
                                          <p:spTgt spid="5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 nodeType="clickPar">
                      <p:stCondLst>
                        <p:cond delay="indefinite"/>
                      </p:stCondLst>
                      <p:childTnLst>
                        <p:par>
                          <p:cTn id="1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5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5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5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5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5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 nodeType="clickPar">
                      <p:stCondLst>
                        <p:cond delay="indefinite"/>
                      </p:stCondLst>
                      <p:childTnLst>
                        <p:par>
                          <p:cTn id="1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5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5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5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5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5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 nodeType="clickPar">
                      <p:stCondLst>
                        <p:cond delay="indefinite"/>
                      </p:stCondLst>
                      <p:childTnLst>
                        <p:par>
                          <p:cTn id="1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5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5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5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5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5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 nodeType="clickPar">
                      <p:stCondLst>
                        <p:cond delay="indefinite"/>
                      </p:stCondLst>
                      <p:childTnLst>
                        <p:par>
                          <p:cTn id="1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 nodeType="clickPar">
                      <p:stCondLst>
                        <p:cond delay="indefinite"/>
                      </p:stCondLst>
                      <p:childTnLst>
                        <p:par>
                          <p:cTn id="1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5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5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5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5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5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 nodeType="clickPar">
                      <p:stCondLst>
                        <p:cond delay="indefinite"/>
                      </p:stCondLst>
                      <p:childTnLst>
                        <p:par>
                          <p:cTn id="1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0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5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5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5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5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5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 nodeType="clickPar">
                      <p:stCondLst>
                        <p:cond delay="indefinite"/>
                      </p:stCondLst>
                      <p:childTnLst>
                        <p:par>
                          <p:cTn id="2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9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5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5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5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5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5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 nodeType="clickPar">
                      <p:stCondLst>
                        <p:cond delay="indefinite"/>
                      </p:stCondLst>
                      <p:childTnLst>
                        <p:par>
                          <p:cTn id="2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8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500" fill="hold"/>
                                        <p:tgtEl>
                                          <p:spTgt spid="5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500" fill="hold"/>
                                        <p:tgtEl>
                                          <p:spTgt spid="5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5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5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5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 nodeType="clickPar">
                      <p:stCondLst>
                        <p:cond delay="indefinite"/>
                      </p:stCondLst>
                      <p:childTnLst>
                        <p:par>
                          <p:cTn id="2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7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 nodeType="clickPar">
                      <p:stCondLst>
                        <p:cond delay="indefinite"/>
                      </p:stCondLst>
                      <p:childTnLst>
                        <p:par>
                          <p:cTn id="2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6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8" dur="5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5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5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2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 nodeType="clickPar">
                      <p:stCondLst>
                        <p:cond delay="indefinite"/>
                      </p:stCondLst>
                      <p:childTnLst>
                        <p:par>
                          <p:cTn id="2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7" dur="500" fill="hold"/>
                                        <p:tgtEl>
                                          <p:spTgt spid="5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500" fill="hold"/>
                                        <p:tgtEl>
                                          <p:spTgt spid="5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500" fill="hold"/>
                                        <p:tgtEl>
                                          <p:spTgt spid="5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500" fill="hold"/>
                                        <p:tgtEl>
                                          <p:spTgt spid="5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1" dur="500"/>
                                        <p:tgtEl>
                                          <p:spTgt spid="5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 nodeType="clickPar">
                      <p:stCondLst>
                        <p:cond delay="indefinite"/>
                      </p:stCondLst>
                      <p:childTnLst>
                        <p:par>
                          <p:cTn id="2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6" dur="500" fill="hold"/>
                                        <p:tgtEl>
                                          <p:spTgt spid="5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500" fill="hold"/>
                                        <p:tgtEl>
                                          <p:spTgt spid="5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500" fill="hold"/>
                                        <p:tgtEl>
                                          <p:spTgt spid="5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500" fill="hold"/>
                                        <p:tgtEl>
                                          <p:spTgt spid="5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0" dur="500"/>
                                        <p:tgtEl>
                                          <p:spTgt spid="5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 nodeType="clickPar">
                      <p:stCondLst>
                        <p:cond delay="indefinite"/>
                      </p:stCondLst>
                      <p:childTnLst>
                        <p:par>
                          <p:cTn id="2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5" dur="500" fill="hold"/>
                                        <p:tgtEl>
                                          <p:spTgt spid="5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500" fill="hold"/>
                                        <p:tgtEl>
                                          <p:spTgt spid="5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500" fill="hold"/>
                                        <p:tgtEl>
                                          <p:spTgt spid="5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500" fill="hold"/>
                                        <p:tgtEl>
                                          <p:spTgt spid="5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9" dur="500"/>
                                        <p:tgtEl>
                                          <p:spTgt spid="5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 nodeType="clickPar">
                      <p:stCondLst>
                        <p:cond delay="indefinite"/>
                      </p:stCondLst>
                      <p:childTnLst>
                        <p:par>
                          <p:cTn id="2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4" dur="500" fill="hold"/>
                                        <p:tgtEl>
                                          <p:spTgt spid="5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5" dur="500" fill="hold"/>
                                        <p:tgtEl>
                                          <p:spTgt spid="5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6" dur="500" fill="hold"/>
                                        <p:tgtEl>
                                          <p:spTgt spid="5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500" fill="hold"/>
                                        <p:tgtEl>
                                          <p:spTgt spid="5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8" dur="500"/>
                                        <p:tgtEl>
                                          <p:spTgt spid="5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 nodeType="clickPar">
                      <p:stCondLst>
                        <p:cond delay="indefinite"/>
                      </p:stCondLst>
                      <p:childTnLst>
                        <p:par>
                          <p:cTn id="2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3" dur="1000"/>
                                        <p:tgtEl>
                                          <p:spTgt spid="5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4" dur="10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5" dur="10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 nodeType="clickPar">
                      <p:stCondLst>
                        <p:cond delay="indefinite"/>
                      </p:stCondLst>
                      <p:childTnLst>
                        <p:par>
                          <p:cTn id="2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8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0" dur="500" fill="hold"/>
                                        <p:tgtEl>
                                          <p:spTgt spid="5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1" dur="500" fill="hold"/>
                                        <p:tgtEl>
                                          <p:spTgt spid="5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" dur="500" fill="hold"/>
                                        <p:tgtEl>
                                          <p:spTgt spid="5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3" dur="500" fill="hold"/>
                                        <p:tgtEl>
                                          <p:spTgt spid="5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4" dur="500"/>
                                        <p:tgtEl>
                                          <p:spTgt spid="5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 nodeType="clickPar">
                      <p:stCondLst>
                        <p:cond delay="indefinite"/>
                      </p:stCondLst>
                      <p:childTnLst>
                        <p:par>
                          <p:cTn id="2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7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9" dur="500" fill="hold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500" fill="hold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500" fill="hold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500" fill="hold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3" dur="500"/>
                                        <p:tgtEl>
                                          <p:spTgt spid="5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 nodeType="clickPar">
                      <p:stCondLst>
                        <p:cond delay="indefinite"/>
                      </p:stCondLst>
                      <p:childTnLst>
                        <p:par>
                          <p:cTn id="3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6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8" dur="500" fill="hold"/>
                                        <p:tgtEl>
                                          <p:spTgt spid="5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9" dur="500" fill="hold"/>
                                        <p:tgtEl>
                                          <p:spTgt spid="5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0" dur="500" fill="hold"/>
                                        <p:tgtEl>
                                          <p:spTgt spid="5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1" dur="500" fill="hold"/>
                                        <p:tgtEl>
                                          <p:spTgt spid="5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2" dur="500"/>
                                        <p:tgtEl>
                                          <p:spTgt spid="5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3" fill="hold" nodeType="clickPar">
                      <p:stCondLst>
                        <p:cond delay="indefinite"/>
                      </p:stCondLst>
                      <p:childTnLst>
                        <p:par>
                          <p:cTn id="3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7" dur="500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500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500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500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1" dur="500"/>
                                        <p:tgtEl>
                                          <p:spTgt spid="5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2" fill="hold" nodeType="clickPar">
                      <p:stCondLst>
                        <p:cond delay="indefinite"/>
                      </p:stCondLst>
                      <p:childTnLst>
                        <p:par>
                          <p:cTn id="3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6" dur="500" fill="hold"/>
                                        <p:tgtEl>
                                          <p:spTgt spid="5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7" dur="500" fill="hold"/>
                                        <p:tgtEl>
                                          <p:spTgt spid="5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8" dur="500" fill="hold"/>
                                        <p:tgtEl>
                                          <p:spTgt spid="5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500" fill="hold"/>
                                        <p:tgtEl>
                                          <p:spTgt spid="5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0" dur="500"/>
                                        <p:tgtEl>
                                          <p:spTgt spid="5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1" fill="hold" nodeType="clickPar">
                      <p:stCondLst>
                        <p:cond delay="indefinite"/>
                      </p:stCondLst>
                      <p:childTnLst>
                        <p:par>
                          <p:cTn id="3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5" dur="500" fill="hold"/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6" dur="500" fill="hold"/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500" fill="hold"/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8" dur="500" fill="hold"/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9" dur="500"/>
                                        <p:tgtEl>
                                          <p:spTgt spid="5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0" fill="hold" nodeType="clickPar">
                      <p:stCondLst>
                        <p:cond delay="indefinite"/>
                      </p:stCondLst>
                      <p:childTnLst>
                        <p:par>
                          <p:cTn id="3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4" dur="500" fill="hold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5" dur="500" fill="hold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6" dur="500" fill="hold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7" dur="500" fill="hold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8" dur="500"/>
                                        <p:tgtEl>
                                          <p:spTgt spid="5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9" fill="hold" nodeType="clickPar">
                      <p:stCondLst>
                        <p:cond delay="indefinite"/>
                      </p:stCondLst>
                      <p:childTnLst>
                        <p:par>
                          <p:cTn id="3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3" dur="100"/>
                                        <p:tgtEl>
                                          <p:spTgt spid="51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4" dur="400" fill="hold"/>
                                        <p:tgtEl>
                                          <p:spTgt spid="5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5" dur="400" fill="hold"/>
                                        <p:tgtEl>
                                          <p:spTgt spid="5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8" fill="hold" nodeType="clickPar">
                      <p:stCondLst>
                        <p:cond delay="indefinite"/>
                      </p:stCondLst>
                      <p:childTnLst>
                        <p:par>
                          <p:cTn id="3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2" dur="100"/>
                                        <p:tgtEl>
                                          <p:spTgt spid="5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3" dur="400" fill="hold"/>
                                        <p:tgtEl>
                                          <p:spTgt spid="5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4" dur="400" fill="hold"/>
                                        <p:tgtEl>
                                          <p:spTgt spid="5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7" fill="hold" nodeType="clickPar">
                      <p:stCondLst>
                        <p:cond delay="indefinite"/>
                      </p:stCondLst>
                      <p:childTnLst>
                        <p:par>
                          <p:cTn id="3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1" dur="1000"/>
                                        <p:tgtEl>
                                          <p:spTgt spid="51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2" dur="1000" fill="hold"/>
                                        <p:tgtEl>
                                          <p:spTgt spid="5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3" dur="1000" fill="hold"/>
                                        <p:tgtEl>
                                          <p:spTgt spid="5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4" fill="hold" nodeType="clickPar">
                      <p:stCondLst>
                        <p:cond delay="indefinite"/>
                      </p:stCondLst>
                      <p:childTnLst>
                        <p:par>
                          <p:cTn id="3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8" dur="1000"/>
                                        <p:tgtEl>
                                          <p:spTgt spid="5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9" dur="1000" fill="hold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0" dur="1000" fill="hold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1" fill="hold" nodeType="clickPar">
                      <p:stCondLst>
                        <p:cond delay="indefinite"/>
                      </p:stCondLst>
                      <p:childTnLst>
                        <p:par>
                          <p:cTn id="3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3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5" dur="500" fill="hold"/>
                                        <p:tgtEl>
                                          <p:spTgt spid="5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6" dur="500" fill="hold"/>
                                        <p:tgtEl>
                                          <p:spTgt spid="5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7" dur="500" fill="hold"/>
                                        <p:tgtEl>
                                          <p:spTgt spid="5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8" dur="500" fill="hold"/>
                                        <p:tgtEl>
                                          <p:spTgt spid="5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9" dur="500"/>
                                        <p:tgtEl>
                                          <p:spTgt spid="5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 animBg="1"/>
      <p:bldP spid="5125" grpId="0"/>
      <p:bldP spid="5126" grpId="0"/>
      <p:bldP spid="5127" grpId="0"/>
      <p:bldP spid="5128" grpId="0"/>
      <p:bldP spid="5130" grpId="0"/>
      <p:bldP spid="5131" grpId="0" build="allAtOnce"/>
      <p:bldP spid="5132" grpId="0" animBg="1"/>
      <p:bldP spid="5134" grpId="0"/>
      <p:bldP spid="5136" grpId="0"/>
      <p:bldP spid="5138" grpId="0"/>
      <p:bldP spid="5139" grpId="0"/>
      <p:bldP spid="5140" grpId="0"/>
      <p:bldP spid="5141" grpId="0"/>
      <p:bldP spid="5142" grpId="0"/>
      <p:bldP spid="5143" grpId="0"/>
      <p:bldP spid="5144" grpId="0" animBg="1"/>
      <p:bldP spid="5145" grpId="0"/>
      <p:bldP spid="5146" grpId="0"/>
      <p:bldP spid="5147" grpId="0"/>
      <p:bldP spid="5148" grpId="0"/>
      <p:bldP spid="5149" grpId="0"/>
      <p:bldP spid="5155" grpId="0" animBg="1"/>
      <p:bldP spid="5158" grpId="0" animBg="1"/>
      <p:bldP spid="5159" grpId="0"/>
      <p:bldP spid="5160" grpId="0"/>
      <p:bldP spid="5161" grpId="0"/>
      <p:bldP spid="5163" grpId="0"/>
      <p:bldP spid="5164" grpId="0"/>
      <p:bldP spid="5165" grpId="0"/>
      <p:bldP spid="5167" grpId="0"/>
      <p:bldP spid="5168" grpId="0"/>
      <p:bldP spid="5170" grpId="0" animBg="1"/>
      <p:bldP spid="5171" grpId="0"/>
      <p:bldP spid="5172" grpId="0"/>
      <p:bldP spid="5173" grpId="0" animBg="1"/>
      <p:bldP spid="5174" grpId="0"/>
      <p:bldP spid="5175" grpId="0"/>
      <p:bldP spid="5176" grpId="0" animBg="1"/>
      <p:bldP spid="5177" grpId="0"/>
      <p:bldP spid="5178" grpId="0"/>
    </p:bld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584</TotalTime>
  <Words>459</Words>
  <Application>Microsoft Office PowerPoint</Application>
  <PresentationFormat>Presentación en pantalla (4:3)</PresentationFormat>
  <Paragraphs>150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5" baseType="lpstr">
      <vt:lpstr>MS PGothic</vt:lpstr>
      <vt:lpstr>Arial</vt:lpstr>
      <vt:lpstr>Arial Black</vt:lpstr>
      <vt:lpstr>Calibri</vt:lpstr>
      <vt:lpstr>Georgia</vt:lpstr>
      <vt:lpstr>Times New Roman</vt:lpstr>
      <vt:lpstr>Verdana</vt:lpstr>
      <vt:lpstr>Wingdings</vt:lpstr>
      <vt:lpstr>Diseño predeterminado</vt:lpstr>
      <vt:lpstr>Tema de Office</vt:lpstr>
      <vt:lpstr>Leer [Visión semántico-comunicativa] Tito Oviedo1  </vt:lpstr>
      <vt:lpstr>Presentación de PowerPoint</vt:lpstr>
      <vt:lpstr>Presentación de PowerPoint</vt:lpstr>
      <vt:lpstr>Presentación de PowerPoint</vt:lpstr>
      <vt:lpstr>Presentación de PowerPoint</vt:lpstr>
    </vt:vector>
  </TitlesOfParts>
  <Company>familiar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familiar</dc:creator>
  <cp:lastModifiedBy>José David Zafra</cp:lastModifiedBy>
  <cp:revision>30</cp:revision>
  <dcterms:created xsi:type="dcterms:W3CDTF">2004-10-20T23:42:13Z</dcterms:created>
  <dcterms:modified xsi:type="dcterms:W3CDTF">2015-08-11T16:51:31Z</dcterms:modified>
</cp:coreProperties>
</file>